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35"/>
  </p:notesMasterIdLst>
  <p:handoutMasterIdLst>
    <p:handoutMasterId r:id="rId36"/>
  </p:handoutMasterIdLst>
  <p:sldIdLst>
    <p:sldId id="256" r:id="rId4"/>
    <p:sldId id="275" r:id="rId5"/>
    <p:sldId id="277" r:id="rId6"/>
    <p:sldId id="307" r:id="rId7"/>
    <p:sldId id="278" r:id="rId8"/>
    <p:sldId id="281" r:id="rId9"/>
    <p:sldId id="286" r:id="rId10"/>
    <p:sldId id="291" r:id="rId11"/>
    <p:sldId id="279" r:id="rId12"/>
    <p:sldId id="292" r:id="rId13"/>
    <p:sldId id="289" r:id="rId14"/>
    <p:sldId id="293" r:id="rId15"/>
    <p:sldId id="283" r:id="rId16"/>
    <p:sldId id="266" r:id="rId17"/>
    <p:sldId id="271" r:id="rId18"/>
    <p:sldId id="269" r:id="rId19"/>
    <p:sldId id="273" r:id="rId20"/>
    <p:sldId id="295" r:id="rId21"/>
    <p:sldId id="297" r:id="rId22"/>
    <p:sldId id="298" r:id="rId23"/>
    <p:sldId id="303" r:id="rId24"/>
    <p:sldId id="304" r:id="rId25"/>
    <p:sldId id="308" r:id="rId26"/>
    <p:sldId id="300" r:id="rId27"/>
    <p:sldId id="299" r:id="rId28"/>
    <p:sldId id="301" r:id="rId29"/>
    <p:sldId id="302" r:id="rId30"/>
    <p:sldId id="309" r:id="rId31"/>
    <p:sldId id="310" r:id="rId32"/>
    <p:sldId id="312" r:id="rId33"/>
    <p:sldId id="311" r:id="rId34"/>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Roboto" panose="020B0604020202020204" charset="0"/>
      <p:regular r:id="rId41"/>
      <p:bold r:id="rId42"/>
      <p:italic r:id="rId43"/>
      <p:boldItalic r:id="rId44"/>
    </p:embeddedFont>
    <p:embeddedFont>
      <p:font typeface="Roboto Condensed Light" panose="020B0604020202020204" charset="0"/>
      <p:regular r:id="rId45"/>
      <p:italic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4" autoAdjust="0"/>
    <p:restoredTop sz="94697"/>
  </p:normalViewPr>
  <p:slideViewPr>
    <p:cSldViewPr snapToGrid="0" snapToObjects="1">
      <p:cViewPr varScale="1">
        <p:scale>
          <a:sx n="81" d="100"/>
          <a:sy n="81" d="100"/>
        </p:scale>
        <p:origin x="778" y="67"/>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9DE5CE-BB05-4711-AAF6-E3A3F54351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559AF5E-3A3F-4EF8-B04F-938CE32AFE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A8D71A-FFB2-4D58-8C8C-A5FB41B22222}" type="datetimeFigureOut">
              <a:rPr lang="en-US" smtClean="0"/>
              <a:t>7/18/2021</a:t>
            </a:fld>
            <a:endParaRPr lang="en-US"/>
          </a:p>
        </p:txBody>
      </p:sp>
      <p:sp>
        <p:nvSpPr>
          <p:cNvPr id="4" name="Footer Placeholder 3">
            <a:extLst>
              <a:ext uri="{FF2B5EF4-FFF2-40B4-BE49-F238E27FC236}">
                <a16:creationId xmlns:a16="http://schemas.microsoft.com/office/drawing/2014/main" id="{47EB3CF2-7363-4ED3-80A0-B907CBA2C9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E481C2B-7D60-40AC-B15B-6EE4FD9B55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905472-186B-4093-A98F-82FD98C98BC0}" type="slidenum">
              <a:rPr lang="en-US" smtClean="0"/>
              <a:t>‹#›</a:t>
            </a:fld>
            <a:endParaRPr lang="en-US"/>
          </a:p>
        </p:txBody>
      </p:sp>
    </p:spTree>
    <p:extLst>
      <p:ext uri="{BB962C8B-B14F-4D97-AF65-F5344CB8AC3E}">
        <p14:creationId xmlns:p14="http://schemas.microsoft.com/office/powerpoint/2010/main" val="296508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D531C-AABA-4784-9BCD-85D6D5C4B05C}" type="datetimeFigureOut">
              <a:rPr lang="en-US" smtClean="0"/>
              <a:t>7/18/2021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AE80-F254-40C8-852C-D30647C76EE9}" type="slidenum">
              <a:rPr lang="en-US" smtClean="0"/>
              <a:t>‹#›</a:t>
            </a:fld>
            <a:endParaRPr lang="en-US"/>
          </a:p>
        </p:txBody>
      </p:sp>
    </p:spTree>
    <p:extLst>
      <p:ext uri="{BB962C8B-B14F-4D97-AF65-F5344CB8AC3E}">
        <p14:creationId xmlns:p14="http://schemas.microsoft.com/office/powerpoint/2010/main" val="183237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457200" algn="l" defTabSz="914400" rtl="0" eaLnBrk="1" latinLnBrk="0" hangingPunct="1">
        <a:lnSpc>
          <a:spcPct val="100000"/>
        </a:lnSpc>
        <a:spcBef>
          <a:spcPts val="600"/>
        </a:spcBef>
        <a:spcAft>
          <a:spcPts val="0"/>
        </a:spcAft>
        <a:buFont typeface="Arial" panose="020B0604020202020204" pitchFamily="34" charset="0"/>
        <a:buChar char="•"/>
        <a:defRPr sz="2800" b="0" kern="1700" spc="0" baseline="0">
          <a:solidFill>
            <a:schemeClr val="tx1"/>
          </a:solidFill>
          <a:latin typeface="+mn-lt"/>
          <a:ea typeface="Roboto" panose="02000000000000000000" pitchFamily="2" charset="0"/>
          <a:cs typeface="Roboto" panose="02000000000000000000" pitchFamily="2" charset="0"/>
        </a:defRPr>
      </a:lvl1pPr>
      <a:lvl2pPr marL="685800" indent="-457200" algn="l" defTabSz="914400" rtl="0" eaLnBrk="1" latinLnBrk="0" hangingPunct="1">
        <a:lnSpc>
          <a:spcPct val="100000"/>
        </a:lnSpc>
        <a:spcBef>
          <a:spcPts val="600"/>
        </a:spcBef>
        <a:spcAft>
          <a:spcPts val="0"/>
        </a:spcAft>
        <a:buFont typeface="Arial" panose="020B0604020202020204" pitchFamily="34" charset="0"/>
        <a:buChar char="•"/>
        <a:defRPr sz="2400" b="0" kern="1700" spc="0" baseline="0">
          <a:solidFill>
            <a:schemeClr val="tx1"/>
          </a:solidFill>
          <a:latin typeface="+mn-lt"/>
          <a:ea typeface="Roboto" panose="02000000000000000000" pitchFamily="2" charset="0"/>
          <a:cs typeface="Roboto" panose="02000000000000000000" pitchFamily="2" charset="0"/>
        </a:defRPr>
      </a:lvl2pPr>
      <a:lvl3pPr marL="1143000" indent="-457200" algn="l" defTabSz="914400" rtl="0" eaLnBrk="1" latinLnBrk="0" hangingPunct="1">
        <a:lnSpc>
          <a:spcPct val="100000"/>
        </a:lnSpc>
        <a:spcBef>
          <a:spcPts val="600"/>
        </a:spcBef>
        <a:spcAft>
          <a:spcPts val="0"/>
        </a:spcAft>
        <a:buFont typeface="Arial" panose="020B0604020202020204" pitchFamily="34" charset="0"/>
        <a:buChar char="•"/>
        <a:defRPr sz="2000" b="0" kern="1700" spc="0" baseline="0">
          <a:solidFill>
            <a:schemeClr val="tx1"/>
          </a:solidFill>
          <a:latin typeface="+mn-lt"/>
          <a:ea typeface="Roboto" panose="02000000000000000000" pitchFamily="2" charset="0"/>
          <a:cs typeface="Roboto" panose="02000000000000000000" pitchFamily="2" charset="0"/>
        </a:defRPr>
      </a:lvl3pPr>
      <a:lvl4pPr marL="1600200" indent="-457200" algn="l" defTabSz="914400" rtl="0" eaLnBrk="1" latinLnBrk="0" hangingPunct="1">
        <a:lnSpc>
          <a:spcPct val="100000"/>
        </a:lnSpc>
        <a:spcBef>
          <a:spcPts val="600"/>
        </a:spcBef>
        <a:spcAft>
          <a:spcPts val="0"/>
        </a:spcAft>
        <a:buFont typeface="Arial" panose="020B0604020202020204" pitchFamily="34" charset="0"/>
        <a:buChar char="•"/>
        <a:defRPr sz="1800" b="0" kern="1700" spc="0" baseline="0">
          <a:solidFill>
            <a:schemeClr val="tx1"/>
          </a:solidFill>
          <a:latin typeface="+mn-lt"/>
          <a:ea typeface="Roboto" panose="02000000000000000000" pitchFamily="2" charset="0"/>
          <a:cs typeface="Roboto" panose="02000000000000000000" pitchFamily="2" charset="0"/>
        </a:defRPr>
      </a:lvl4pPr>
      <a:lvl5pPr marL="2057400" indent="-457200" algn="l" defTabSz="914400" rtl="0" eaLnBrk="1" latinLnBrk="0" hangingPunct="1">
        <a:lnSpc>
          <a:spcPct val="100000"/>
        </a:lnSpc>
        <a:spcBef>
          <a:spcPts val="600"/>
        </a:spcBef>
        <a:spcAft>
          <a:spcPts val="0"/>
        </a:spcAft>
        <a:buFont typeface="Arial" panose="020B0604020202020204" pitchFamily="34" charset="0"/>
        <a:buChar char="•"/>
        <a:defRPr sz="1800" b="0" kern="1700" spc="0" baseline="0">
          <a:solidFill>
            <a:schemeClr val="tx1"/>
          </a:solidFill>
          <a:latin typeface="+mn-lt"/>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7/18/2021</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mn-lt"/>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mn-lt"/>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mn-lt"/>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n-lt"/>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n-lt"/>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loclub.github.io/argo-graph-lite/#7a79ff2c-9f53-4c3c-ba5b-970346d5eabc" TargetMode="External"/><Relationship Id="rId1" Type="http://schemas.openxmlformats.org/officeDocument/2006/relationships/slideLayout" Target="../slideLayouts/slideLayout2.xml"/><Relationship Id="rId5" Type="http://schemas.openxmlformats.org/officeDocument/2006/relationships/hyperlink" Target="https://poloclub.github.io/argo-graph-lite/#ecdf31e1-15fa-4f50-a8c1-0c48c3228303"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err="1"/>
              <a:t>ISYE</a:t>
            </a:r>
            <a:r>
              <a:rPr lang="en-US" dirty="0"/>
              <a:t> 6748</a:t>
            </a:r>
          </a:p>
          <a:p>
            <a:r>
              <a:rPr lang="en-US" dirty="0"/>
              <a:t>Piper Gradient</a:t>
            </a:r>
          </a:p>
          <a:p>
            <a:r>
              <a:rPr lang="en-US" dirty="0"/>
              <a:t>Dennis Morozov</a:t>
            </a:r>
          </a:p>
          <a:p>
            <a:r>
              <a:rPr lang="en-US" dirty="0"/>
              <a:t>7/18/2021</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prstGeom prst="rect">
            <a:avLst/>
          </a:prstGeom>
        </p:spPr>
        <p:txBody>
          <a:bodyPr wrap="square">
            <a:normAutofit/>
          </a:bodyPr>
          <a:lstStyle/>
          <a:p>
            <a:r>
              <a:rPr lang="en-US" b="0" dirty="0"/>
              <a:t>Final Project Report – Model Review</a:t>
            </a: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lstStyle/>
          <a:p>
            <a:pPr marL="228600" lvl="1" indent="0">
              <a:lnSpc>
                <a:spcPct val="130000"/>
              </a:lnSpc>
              <a:buNone/>
            </a:pPr>
            <a:r>
              <a:rPr lang="en-US" b="1" dirty="0"/>
              <a:t>Vocabulary with Emotional Categories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Data </a:t>
            </a:r>
          </a:p>
        </p:txBody>
      </p:sp>
      <p:pic>
        <p:nvPicPr>
          <p:cNvPr id="5" name="Picture 4">
            <a:extLst>
              <a:ext uri="{FF2B5EF4-FFF2-40B4-BE49-F238E27FC236}">
                <a16:creationId xmlns:a16="http://schemas.microsoft.com/office/drawing/2014/main" id="{94525C0A-4F9D-4661-97CA-1977050D16F3}"/>
              </a:ext>
            </a:extLst>
          </p:cNvPr>
          <p:cNvPicPr>
            <a:picLocks noChangeAspect="1"/>
          </p:cNvPicPr>
          <p:nvPr/>
        </p:nvPicPr>
        <p:blipFill>
          <a:blip r:embed="rId2"/>
          <a:stretch>
            <a:fillRect/>
          </a:stretch>
        </p:blipFill>
        <p:spPr>
          <a:xfrm>
            <a:off x="286290" y="2264556"/>
            <a:ext cx="6332644" cy="3813485"/>
          </a:xfrm>
          <a:prstGeom prst="rect">
            <a:avLst/>
          </a:prstGeom>
        </p:spPr>
      </p:pic>
      <p:pic>
        <p:nvPicPr>
          <p:cNvPr id="6" name="Picture 5">
            <a:extLst>
              <a:ext uri="{FF2B5EF4-FFF2-40B4-BE49-F238E27FC236}">
                <a16:creationId xmlns:a16="http://schemas.microsoft.com/office/drawing/2014/main" id="{9F1BE7C2-DA2F-4AB9-9C13-5E1D0467C1F2}"/>
              </a:ext>
            </a:extLst>
          </p:cNvPr>
          <p:cNvPicPr>
            <a:picLocks noChangeAspect="1"/>
          </p:cNvPicPr>
          <p:nvPr/>
        </p:nvPicPr>
        <p:blipFill>
          <a:blip r:embed="rId3"/>
          <a:stretch>
            <a:fillRect/>
          </a:stretch>
        </p:blipFill>
        <p:spPr>
          <a:xfrm>
            <a:off x="7172024" y="2366359"/>
            <a:ext cx="4733686" cy="3276157"/>
          </a:xfrm>
          <a:prstGeom prst="rect">
            <a:avLst/>
          </a:prstGeom>
        </p:spPr>
      </p:pic>
      <p:sp>
        <p:nvSpPr>
          <p:cNvPr id="8" name="Rectangle 7">
            <a:extLst>
              <a:ext uri="{FF2B5EF4-FFF2-40B4-BE49-F238E27FC236}">
                <a16:creationId xmlns:a16="http://schemas.microsoft.com/office/drawing/2014/main" id="{BEF788DE-867A-438D-ADDB-4F8FD874F3D0}"/>
              </a:ext>
            </a:extLst>
          </p:cNvPr>
          <p:cNvSpPr/>
          <p:nvPr/>
        </p:nvSpPr>
        <p:spPr>
          <a:xfrm>
            <a:off x="114440" y="6259398"/>
            <a:ext cx="4344439" cy="313034"/>
          </a:xfrm>
          <a:prstGeom prst="rect">
            <a:avLst/>
          </a:prstGeom>
        </p:spPr>
        <p:txBody>
          <a:bodyPr wrap="square">
            <a:spAutoFit/>
          </a:bodyPr>
          <a:lstStyle/>
          <a:p>
            <a:pPr marL="228600" lvl="1" indent="0">
              <a:lnSpc>
                <a:spcPct val="130000"/>
              </a:lnSpc>
              <a:buNone/>
            </a:pPr>
            <a:r>
              <a:rPr lang="en-US" sz="1200" dirty="0"/>
              <a:t>https://</a:t>
            </a:r>
            <a:r>
              <a:rPr lang="en-US" sz="1200" dirty="0" err="1"/>
              <a:t>www.kaggle.com</a:t>
            </a:r>
            <a:r>
              <a:rPr lang="en-US" sz="1200" dirty="0"/>
              <a:t>/</a:t>
            </a:r>
            <a:r>
              <a:rPr lang="en-US" sz="1200" dirty="0" err="1"/>
              <a:t>iwilldoit</a:t>
            </a:r>
            <a:r>
              <a:rPr lang="en-US" sz="1200" dirty="0"/>
              <a:t>/emotions-sensor-data-set</a:t>
            </a:r>
          </a:p>
        </p:txBody>
      </p:sp>
    </p:spTree>
    <p:extLst>
      <p:ext uri="{BB962C8B-B14F-4D97-AF65-F5344CB8AC3E}">
        <p14:creationId xmlns:p14="http://schemas.microsoft.com/office/powerpoint/2010/main" val="279002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normAutofit fontScale="85000" lnSpcReduction="20000"/>
          </a:bodyPr>
          <a:lstStyle/>
          <a:p>
            <a:pPr marL="228600" lvl="1" indent="0">
              <a:lnSpc>
                <a:spcPct val="130000"/>
              </a:lnSpc>
              <a:buNone/>
            </a:pPr>
            <a:r>
              <a:rPr lang="en-US" b="1" dirty="0"/>
              <a:t>Cleaning</a:t>
            </a:r>
            <a:r>
              <a:rPr lang="en-US" dirty="0"/>
              <a:t> </a:t>
            </a:r>
          </a:p>
          <a:p>
            <a:pPr marL="228600" lvl="1" indent="0">
              <a:lnSpc>
                <a:spcPct val="130000"/>
              </a:lnSpc>
              <a:buNone/>
            </a:pPr>
            <a:r>
              <a:rPr lang="en-US" dirty="0"/>
              <a:t>Replace emojis with words ex: :) -&gt; smiley face</a:t>
            </a:r>
          </a:p>
          <a:p>
            <a:pPr marL="228600" lvl="1" indent="0">
              <a:lnSpc>
                <a:spcPct val="130000"/>
              </a:lnSpc>
              <a:buNone/>
            </a:pPr>
            <a:r>
              <a:rPr lang="en-US" dirty="0"/>
              <a:t>Split joined words ex: </a:t>
            </a:r>
            <a:r>
              <a:rPr lang="en-US" dirty="0" err="1"/>
              <a:t>SpamEmail</a:t>
            </a:r>
            <a:r>
              <a:rPr lang="en-US" dirty="0"/>
              <a:t> -&gt; spam email</a:t>
            </a:r>
          </a:p>
          <a:p>
            <a:pPr marL="228600" lvl="1" indent="0">
              <a:lnSpc>
                <a:spcPct val="130000"/>
              </a:lnSpc>
              <a:buNone/>
            </a:pPr>
            <a:r>
              <a:rPr lang="en-US" dirty="0"/>
              <a:t>Make all lowercase</a:t>
            </a:r>
          </a:p>
          <a:p>
            <a:pPr marL="228600" lvl="1" indent="0">
              <a:lnSpc>
                <a:spcPct val="130000"/>
              </a:lnSpc>
              <a:buNone/>
            </a:pPr>
            <a:r>
              <a:rPr lang="en-US" dirty="0"/>
              <a:t>Remove hash from hashtags ex: #happy -&gt; happy</a:t>
            </a:r>
          </a:p>
          <a:p>
            <a:pPr marL="228600" lvl="1" indent="0">
              <a:lnSpc>
                <a:spcPct val="130000"/>
              </a:lnSpc>
              <a:buNone/>
            </a:pPr>
            <a:r>
              <a:rPr lang="en-US" dirty="0"/>
              <a:t>Remove \n and \r characters </a:t>
            </a:r>
          </a:p>
          <a:p>
            <a:pPr marL="228600" lvl="1" indent="0">
              <a:lnSpc>
                <a:spcPct val="130000"/>
              </a:lnSpc>
              <a:buNone/>
            </a:pPr>
            <a:r>
              <a:rPr lang="en-US" dirty="0"/>
              <a:t>Remove mentions ex: @</a:t>
            </a:r>
            <a:r>
              <a:rPr lang="en-US" dirty="0" err="1"/>
              <a:t>michael</a:t>
            </a:r>
            <a:r>
              <a:rPr lang="en-US" dirty="0"/>
              <a:t> published a book -&gt; published a book</a:t>
            </a:r>
          </a:p>
          <a:p>
            <a:pPr marL="228600" lvl="1" indent="0">
              <a:lnSpc>
                <a:spcPct val="130000"/>
              </a:lnSpc>
              <a:buNone/>
            </a:pPr>
            <a:r>
              <a:rPr lang="en-US" dirty="0"/>
              <a:t>Remove websites</a:t>
            </a:r>
          </a:p>
          <a:p>
            <a:pPr marL="228600" lvl="1" indent="0">
              <a:lnSpc>
                <a:spcPct val="130000"/>
              </a:lnSpc>
              <a:buNone/>
            </a:pPr>
            <a:r>
              <a:rPr lang="en-US" dirty="0"/>
              <a:t>Remove numbers and punctuations</a:t>
            </a:r>
          </a:p>
          <a:p>
            <a:pPr marL="228600" lvl="1" indent="0">
              <a:lnSpc>
                <a:spcPct val="130000"/>
              </a:lnSpc>
              <a:buNone/>
            </a:pPr>
            <a:r>
              <a:rPr lang="en-US" dirty="0"/>
              <a:t>Remove </a:t>
            </a:r>
            <a:r>
              <a:rPr lang="en-US" dirty="0" err="1"/>
              <a:t>non-english</a:t>
            </a:r>
            <a:r>
              <a:rPr lang="en-US" dirty="0"/>
              <a:t> words</a:t>
            </a:r>
          </a:p>
          <a:p>
            <a:pPr marL="228600" lvl="1" indent="0">
              <a:lnSpc>
                <a:spcPct val="130000"/>
              </a:lnSpc>
              <a:buNone/>
            </a:pPr>
            <a:r>
              <a:rPr lang="en-US" dirty="0"/>
              <a:t>Lemmatize words </a:t>
            </a:r>
          </a:p>
          <a:p>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Data </a:t>
            </a:r>
          </a:p>
        </p:txBody>
      </p:sp>
    </p:spTree>
    <p:extLst>
      <p:ext uri="{BB962C8B-B14F-4D97-AF65-F5344CB8AC3E}">
        <p14:creationId xmlns:p14="http://schemas.microsoft.com/office/powerpoint/2010/main" val="365986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normAutofit/>
          </a:bodyPr>
          <a:lstStyle/>
          <a:p>
            <a:pPr marL="228600" lvl="1" indent="0">
              <a:lnSpc>
                <a:spcPct val="130000"/>
              </a:lnSpc>
              <a:buNone/>
            </a:pPr>
            <a:r>
              <a:rPr lang="en-US" b="1" dirty="0"/>
              <a:t>Cleaning: </a:t>
            </a:r>
          </a:p>
          <a:p>
            <a:pPr marL="228600" lvl="1" indent="0">
              <a:lnSpc>
                <a:spcPct val="130000"/>
              </a:lnSpc>
              <a:buNone/>
            </a:pPr>
            <a:endParaRPr lang="en-US" dirty="0"/>
          </a:p>
          <a:p>
            <a:pPr marL="228600" lvl="1" indent="0">
              <a:lnSpc>
                <a:spcPct val="130000"/>
              </a:lnSpc>
              <a:buNone/>
            </a:pPr>
            <a:r>
              <a:rPr lang="en-US" dirty="0"/>
              <a:t>Before</a:t>
            </a:r>
            <a:r>
              <a:rPr lang="en-US" b="1" dirty="0"/>
              <a:t> </a:t>
            </a:r>
          </a:p>
          <a:p>
            <a:pPr marL="228600" lvl="1" indent="0">
              <a:lnSpc>
                <a:spcPct val="130000"/>
              </a:lnSpc>
              <a:buNone/>
            </a:pPr>
            <a:endParaRPr lang="en-US" b="1" dirty="0"/>
          </a:p>
          <a:p>
            <a:pPr marL="228600" lvl="1" indent="0">
              <a:lnSpc>
                <a:spcPct val="130000"/>
              </a:lnSpc>
              <a:buNone/>
            </a:pPr>
            <a:endParaRPr lang="en-US" b="1" dirty="0"/>
          </a:p>
          <a:p>
            <a:pPr marL="228600" lvl="1" indent="0">
              <a:lnSpc>
                <a:spcPct val="130000"/>
              </a:lnSpc>
              <a:buNone/>
            </a:pPr>
            <a:endParaRPr lang="en-US" b="1" dirty="0"/>
          </a:p>
          <a:p>
            <a:pPr marL="228600" lvl="1" indent="0">
              <a:lnSpc>
                <a:spcPct val="130000"/>
              </a:lnSpc>
              <a:buNone/>
            </a:pPr>
            <a:r>
              <a:rPr lang="en-US" dirty="0"/>
              <a:t>After</a:t>
            </a:r>
          </a:p>
          <a:p>
            <a:pPr marL="228600" lvl="1" indent="0">
              <a:lnSpc>
                <a:spcPct val="130000"/>
              </a:lnSpc>
              <a:buNone/>
            </a:pPr>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Data </a:t>
            </a:r>
          </a:p>
        </p:txBody>
      </p:sp>
      <p:pic>
        <p:nvPicPr>
          <p:cNvPr id="5" name="Picture 4">
            <a:extLst>
              <a:ext uri="{FF2B5EF4-FFF2-40B4-BE49-F238E27FC236}">
                <a16:creationId xmlns:a16="http://schemas.microsoft.com/office/drawing/2014/main" id="{245C8F99-C567-4A05-9A88-511165BDB6D9}"/>
              </a:ext>
            </a:extLst>
          </p:cNvPr>
          <p:cNvPicPr>
            <a:picLocks noChangeAspect="1"/>
          </p:cNvPicPr>
          <p:nvPr/>
        </p:nvPicPr>
        <p:blipFill>
          <a:blip r:embed="rId2"/>
          <a:stretch>
            <a:fillRect/>
          </a:stretch>
        </p:blipFill>
        <p:spPr>
          <a:xfrm>
            <a:off x="204233" y="2819261"/>
            <a:ext cx="11430000" cy="872696"/>
          </a:xfrm>
          <a:prstGeom prst="rect">
            <a:avLst/>
          </a:prstGeom>
        </p:spPr>
      </p:pic>
      <p:pic>
        <p:nvPicPr>
          <p:cNvPr id="6" name="Picture 5">
            <a:extLst>
              <a:ext uri="{FF2B5EF4-FFF2-40B4-BE49-F238E27FC236}">
                <a16:creationId xmlns:a16="http://schemas.microsoft.com/office/drawing/2014/main" id="{5DEB85CA-35B6-4F29-A5F8-7CB81FA2DA8D}"/>
              </a:ext>
            </a:extLst>
          </p:cNvPr>
          <p:cNvPicPr>
            <a:picLocks noChangeAspect="1"/>
          </p:cNvPicPr>
          <p:nvPr/>
        </p:nvPicPr>
        <p:blipFill>
          <a:blip r:embed="rId3"/>
          <a:stretch>
            <a:fillRect/>
          </a:stretch>
        </p:blipFill>
        <p:spPr>
          <a:xfrm>
            <a:off x="178340" y="5030580"/>
            <a:ext cx="11073147" cy="781259"/>
          </a:xfrm>
          <a:prstGeom prst="rect">
            <a:avLst/>
          </a:prstGeom>
        </p:spPr>
      </p:pic>
    </p:spTree>
    <p:extLst>
      <p:ext uri="{BB962C8B-B14F-4D97-AF65-F5344CB8AC3E}">
        <p14:creationId xmlns:p14="http://schemas.microsoft.com/office/powerpoint/2010/main" val="1925301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913067"/>
            <a:ext cx="11430000" cy="4596355"/>
          </a:xfrm>
        </p:spPr>
        <p:txBody>
          <a:bodyPr/>
          <a:lstStyle/>
          <a:p>
            <a:pPr marL="228600" lvl="1" indent="0">
              <a:lnSpc>
                <a:spcPct val="130000"/>
              </a:lnSpc>
              <a:buNone/>
            </a:pPr>
            <a:r>
              <a:rPr lang="en-US" dirty="0"/>
              <a:t>The initial emotional analysis classification was performed with Spacy library. The classification are either positive, neutral, or negative. </a:t>
            </a:r>
          </a:p>
          <a:p>
            <a:pPr marL="228600" lvl="1" indent="0">
              <a:lnSpc>
                <a:spcPct val="130000"/>
              </a:lnSpc>
              <a:buNone/>
            </a:pPr>
            <a:r>
              <a:rPr lang="en-US" dirty="0"/>
              <a:t>The simple classification schema allows us to get more familiar with the data, while building some benchmark bases for a more nuanced emotional classification. </a:t>
            </a:r>
          </a:p>
          <a:p>
            <a:pPr marL="685800" lvl="2" indent="0">
              <a:lnSpc>
                <a:spcPct val="130000"/>
              </a:lnSpc>
              <a:buNone/>
            </a:pPr>
            <a:r>
              <a:rPr lang="en-US" dirty="0"/>
              <a:t> </a:t>
            </a:r>
          </a:p>
          <a:p>
            <a:pPr marL="0" indent="0">
              <a:buNone/>
            </a:pPr>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normAutofit/>
          </a:bodyPr>
          <a:lstStyle/>
          <a:p>
            <a:r>
              <a:rPr lang="en-US" dirty="0"/>
              <a:t>Benchmark Analysis and Visualization </a:t>
            </a:r>
          </a:p>
        </p:txBody>
      </p:sp>
      <p:sp>
        <p:nvSpPr>
          <p:cNvPr id="4" name="Rectangle 3">
            <a:extLst>
              <a:ext uri="{FF2B5EF4-FFF2-40B4-BE49-F238E27FC236}">
                <a16:creationId xmlns:a16="http://schemas.microsoft.com/office/drawing/2014/main" id="{EE231ED7-4ACC-4731-8461-C455B03BF508}"/>
              </a:ext>
            </a:extLst>
          </p:cNvPr>
          <p:cNvSpPr/>
          <p:nvPr/>
        </p:nvSpPr>
        <p:spPr>
          <a:xfrm>
            <a:off x="381000" y="1352614"/>
            <a:ext cx="5632632" cy="533672"/>
          </a:xfrm>
          <a:prstGeom prst="rect">
            <a:avLst/>
          </a:prstGeom>
        </p:spPr>
        <p:txBody>
          <a:bodyPr wrap="none">
            <a:spAutoFit/>
          </a:bodyPr>
          <a:lstStyle/>
          <a:p>
            <a:pPr marL="228600" lvl="1" indent="0">
              <a:lnSpc>
                <a:spcPct val="130000"/>
              </a:lnSpc>
              <a:buNone/>
            </a:pPr>
            <a:r>
              <a:rPr lang="en-US" sz="2400" b="1" dirty="0"/>
              <a:t>Sentimental and Emotional Classification</a:t>
            </a:r>
          </a:p>
        </p:txBody>
      </p:sp>
    </p:spTree>
    <p:extLst>
      <p:ext uri="{BB962C8B-B14F-4D97-AF65-F5344CB8AC3E}">
        <p14:creationId xmlns:p14="http://schemas.microsoft.com/office/powerpoint/2010/main" val="127025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230172" y="2060923"/>
            <a:ext cx="5200084" cy="4596355"/>
          </a:xfrm>
        </p:spPr>
        <p:txBody>
          <a:bodyPr/>
          <a:lstStyle/>
          <a:p>
            <a:r>
              <a:rPr lang="en-US" sz="2000" dirty="0"/>
              <a:t>Review of the top </a:t>
            </a:r>
            <a:r>
              <a:rPr lang="en-US" sz="2000" b="1" dirty="0"/>
              <a:t>50 hashtags </a:t>
            </a:r>
            <a:r>
              <a:rPr lang="en-US" sz="2000" dirty="0"/>
              <a:t>by how often they are used.</a:t>
            </a:r>
          </a:p>
          <a:p>
            <a:endParaRPr lang="en-US" sz="2000" dirty="0"/>
          </a:p>
          <a:p>
            <a:r>
              <a:rPr lang="en-US" sz="2000" dirty="0"/>
              <a:t>The colors map out the hashtag's sentiment (negative, positive, and neutral) </a:t>
            </a:r>
          </a:p>
          <a:p>
            <a:endParaRPr lang="en-US" dirty="0"/>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a:xfrm>
            <a:off x="381000" y="200722"/>
            <a:ext cx="5715000" cy="1014761"/>
          </a:xfrm>
        </p:spPr>
        <p:txBody>
          <a:bodyPr>
            <a:normAutofit fontScale="90000"/>
          </a:bodyPr>
          <a:lstStyle/>
          <a:p>
            <a:r>
              <a:rPr lang="en-US" dirty="0"/>
              <a:t>Benchmark Analysis and Visualization </a:t>
            </a:r>
          </a:p>
        </p:txBody>
      </p:sp>
      <p:pic>
        <p:nvPicPr>
          <p:cNvPr id="7" name="Picture 6" descr="Chart, histogram&#10;&#10;Description automatically generated">
            <a:extLst>
              <a:ext uri="{FF2B5EF4-FFF2-40B4-BE49-F238E27FC236}">
                <a16:creationId xmlns:a16="http://schemas.microsoft.com/office/drawing/2014/main" id="{30A5D80E-CFD5-4D43-A9BA-2EF2B0E2AEA3}"/>
              </a:ext>
            </a:extLst>
          </p:cNvPr>
          <p:cNvPicPr>
            <a:picLocks noChangeAspect="1"/>
          </p:cNvPicPr>
          <p:nvPr/>
        </p:nvPicPr>
        <p:blipFill>
          <a:blip r:embed="rId2"/>
          <a:stretch>
            <a:fillRect/>
          </a:stretch>
        </p:blipFill>
        <p:spPr>
          <a:xfrm>
            <a:off x="5962084" y="0"/>
            <a:ext cx="6229916" cy="6858000"/>
          </a:xfrm>
          <a:prstGeom prst="rect">
            <a:avLst/>
          </a:prstGeom>
        </p:spPr>
      </p:pic>
      <p:sp>
        <p:nvSpPr>
          <p:cNvPr id="2" name="Rectangle 1">
            <a:extLst>
              <a:ext uri="{FF2B5EF4-FFF2-40B4-BE49-F238E27FC236}">
                <a16:creationId xmlns:a16="http://schemas.microsoft.com/office/drawing/2014/main" id="{C0B0AED2-F465-4445-9876-6DA53A6CC023}"/>
              </a:ext>
            </a:extLst>
          </p:cNvPr>
          <p:cNvSpPr/>
          <p:nvPr/>
        </p:nvSpPr>
        <p:spPr>
          <a:xfrm>
            <a:off x="230172" y="1416205"/>
            <a:ext cx="4315284" cy="423321"/>
          </a:xfrm>
          <a:prstGeom prst="rect">
            <a:avLst/>
          </a:prstGeom>
        </p:spPr>
        <p:txBody>
          <a:bodyPr wrap="none">
            <a:spAutoFit/>
          </a:bodyPr>
          <a:lstStyle/>
          <a:p>
            <a:pPr marL="228600" lvl="1" indent="0">
              <a:lnSpc>
                <a:spcPct val="130000"/>
              </a:lnSpc>
              <a:buNone/>
            </a:pPr>
            <a:r>
              <a:rPr lang="en-US" b="1" dirty="0"/>
              <a:t>Sentimental and Emotional Classification</a:t>
            </a:r>
          </a:p>
        </p:txBody>
      </p:sp>
    </p:spTree>
    <p:extLst>
      <p:ext uri="{BB962C8B-B14F-4D97-AF65-F5344CB8AC3E}">
        <p14:creationId xmlns:p14="http://schemas.microsoft.com/office/powerpoint/2010/main" val="241401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381000" y="2288059"/>
            <a:ext cx="5200084" cy="4596355"/>
          </a:xfrm>
        </p:spPr>
        <p:txBody>
          <a:bodyPr>
            <a:normAutofit/>
          </a:bodyPr>
          <a:lstStyle/>
          <a:p>
            <a:r>
              <a:rPr lang="en-US" sz="2000" dirty="0"/>
              <a:t>Review of the top </a:t>
            </a:r>
            <a:r>
              <a:rPr lang="en-US" sz="2000" b="1" dirty="0"/>
              <a:t>50 users </a:t>
            </a:r>
            <a:r>
              <a:rPr lang="en-US" sz="2000" dirty="0"/>
              <a:t>by how often they are mentioned by other users.</a:t>
            </a:r>
          </a:p>
          <a:p>
            <a:endParaRPr lang="en-US" sz="2000" dirty="0"/>
          </a:p>
          <a:p>
            <a:r>
              <a:rPr lang="en-US" sz="2000" dirty="0"/>
              <a:t>The colors map out the the kind of context the users are being mentioned (negative, positive, and neutral) </a:t>
            </a:r>
          </a:p>
          <a:p>
            <a:endParaRPr lang="en-US" dirty="0"/>
          </a:p>
        </p:txBody>
      </p:sp>
      <p:pic>
        <p:nvPicPr>
          <p:cNvPr id="3" name="Picture 2" descr="Chart, histogram&#10;&#10;Description automatically generated">
            <a:extLst>
              <a:ext uri="{FF2B5EF4-FFF2-40B4-BE49-F238E27FC236}">
                <a16:creationId xmlns:a16="http://schemas.microsoft.com/office/drawing/2014/main" id="{8FB565F3-97C7-420C-9B41-21A3A301D5D1}"/>
              </a:ext>
            </a:extLst>
          </p:cNvPr>
          <p:cNvPicPr>
            <a:picLocks noChangeAspect="1"/>
          </p:cNvPicPr>
          <p:nvPr/>
        </p:nvPicPr>
        <p:blipFill>
          <a:blip r:embed="rId2"/>
          <a:stretch>
            <a:fillRect/>
          </a:stretch>
        </p:blipFill>
        <p:spPr>
          <a:xfrm>
            <a:off x="6403440" y="-22019"/>
            <a:ext cx="5788560" cy="6858000"/>
          </a:xfrm>
          <a:prstGeom prst="rect">
            <a:avLst/>
          </a:prstGeom>
        </p:spPr>
      </p:pic>
      <p:sp>
        <p:nvSpPr>
          <p:cNvPr id="9" name="Title 4">
            <a:extLst>
              <a:ext uri="{FF2B5EF4-FFF2-40B4-BE49-F238E27FC236}">
                <a16:creationId xmlns:a16="http://schemas.microsoft.com/office/drawing/2014/main" id="{A88AD222-5C52-4E29-80D9-8DE89AC16C7F}"/>
              </a:ext>
            </a:extLst>
          </p:cNvPr>
          <p:cNvSpPr>
            <a:spLocks noGrp="1"/>
          </p:cNvSpPr>
          <p:nvPr>
            <p:ph type="title"/>
          </p:nvPr>
        </p:nvSpPr>
        <p:spPr>
          <a:xfrm>
            <a:off x="381000" y="200722"/>
            <a:ext cx="5715000" cy="1014761"/>
          </a:xfrm>
        </p:spPr>
        <p:txBody>
          <a:bodyPr>
            <a:normAutofit fontScale="90000"/>
          </a:bodyPr>
          <a:lstStyle/>
          <a:p>
            <a:r>
              <a:rPr lang="en-US" dirty="0"/>
              <a:t>Benchmark Analysis and Visualization </a:t>
            </a:r>
          </a:p>
        </p:txBody>
      </p:sp>
      <p:sp>
        <p:nvSpPr>
          <p:cNvPr id="10" name="Rectangle 9">
            <a:extLst>
              <a:ext uri="{FF2B5EF4-FFF2-40B4-BE49-F238E27FC236}">
                <a16:creationId xmlns:a16="http://schemas.microsoft.com/office/drawing/2014/main" id="{C3776078-191F-48D6-971C-F0B63D35F7EF}"/>
              </a:ext>
            </a:extLst>
          </p:cNvPr>
          <p:cNvSpPr/>
          <p:nvPr/>
        </p:nvSpPr>
        <p:spPr>
          <a:xfrm>
            <a:off x="230172" y="1416205"/>
            <a:ext cx="4315284" cy="423321"/>
          </a:xfrm>
          <a:prstGeom prst="rect">
            <a:avLst/>
          </a:prstGeom>
        </p:spPr>
        <p:txBody>
          <a:bodyPr wrap="none">
            <a:spAutoFit/>
          </a:bodyPr>
          <a:lstStyle/>
          <a:p>
            <a:pPr marL="228600" lvl="1" indent="0">
              <a:lnSpc>
                <a:spcPct val="130000"/>
              </a:lnSpc>
              <a:buNone/>
            </a:pPr>
            <a:r>
              <a:rPr lang="en-US" b="1" dirty="0"/>
              <a:t>Sentimental and Emotional Classification</a:t>
            </a:r>
          </a:p>
        </p:txBody>
      </p:sp>
    </p:spTree>
    <p:extLst>
      <p:ext uri="{BB962C8B-B14F-4D97-AF65-F5344CB8AC3E}">
        <p14:creationId xmlns:p14="http://schemas.microsoft.com/office/powerpoint/2010/main" val="694952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298632" y="1694891"/>
            <a:ext cx="11430000" cy="283378"/>
          </a:xfrm>
        </p:spPr>
        <p:txBody>
          <a:bodyPr>
            <a:normAutofit fontScale="92500" lnSpcReduction="20000"/>
          </a:bodyPr>
          <a:lstStyle/>
          <a:p>
            <a:r>
              <a:rPr lang="en-US" sz="1500" dirty="0"/>
              <a:t>A world cloud of the hashtags as used in the </a:t>
            </a:r>
            <a:r>
              <a:rPr lang="en-US" sz="1500" b="1" dirty="0"/>
              <a:t>actual tweets</a:t>
            </a:r>
            <a:r>
              <a:rPr lang="en-US" sz="1500" dirty="0"/>
              <a:t>, with their sentiment mapped to colors.  </a:t>
            </a:r>
          </a:p>
          <a:p>
            <a:endParaRPr lang="en-US" dirty="0"/>
          </a:p>
        </p:txBody>
      </p:sp>
      <p:pic>
        <p:nvPicPr>
          <p:cNvPr id="3" name="Picture 2" descr="A picture containing text&#10;&#10;Description automatically generated">
            <a:extLst>
              <a:ext uri="{FF2B5EF4-FFF2-40B4-BE49-F238E27FC236}">
                <a16:creationId xmlns:a16="http://schemas.microsoft.com/office/drawing/2014/main" id="{921FC8A1-768A-47EC-A289-6194D6C6ACB7}"/>
              </a:ext>
            </a:extLst>
          </p:cNvPr>
          <p:cNvPicPr>
            <a:picLocks noChangeAspect="1"/>
          </p:cNvPicPr>
          <p:nvPr/>
        </p:nvPicPr>
        <p:blipFill>
          <a:blip r:embed="rId2"/>
          <a:stretch>
            <a:fillRect/>
          </a:stretch>
        </p:blipFill>
        <p:spPr>
          <a:xfrm>
            <a:off x="1679436" y="2261647"/>
            <a:ext cx="8833128" cy="4596354"/>
          </a:xfrm>
          <a:prstGeom prst="rect">
            <a:avLst/>
          </a:prstGeom>
        </p:spPr>
      </p:pic>
      <p:sp>
        <p:nvSpPr>
          <p:cNvPr id="7" name="Title 2">
            <a:extLst>
              <a:ext uri="{FF2B5EF4-FFF2-40B4-BE49-F238E27FC236}">
                <a16:creationId xmlns:a16="http://schemas.microsoft.com/office/drawing/2014/main" id="{E9543083-ECF8-4DCE-B613-1CF4B7A1E21F}"/>
              </a:ext>
            </a:extLst>
          </p:cNvPr>
          <p:cNvSpPr>
            <a:spLocks noGrp="1"/>
          </p:cNvSpPr>
          <p:nvPr>
            <p:ph type="title"/>
          </p:nvPr>
        </p:nvSpPr>
        <p:spPr>
          <a:xfrm>
            <a:off x="381000" y="200722"/>
            <a:ext cx="11430000" cy="1014761"/>
          </a:xfrm>
        </p:spPr>
        <p:txBody>
          <a:bodyPr>
            <a:normAutofit/>
          </a:bodyPr>
          <a:lstStyle/>
          <a:p>
            <a:r>
              <a:rPr lang="en-US" dirty="0"/>
              <a:t>Benchmark Analysis and Visualization </a:t>
            </a:r>
          </a:p>
        </p:txBody>
      </p:sp>
      <p:sp>
        <p:nvSpPr>
          <p:cNvPr id="8" name="Rectangle 7">
            <a:extLst>
              <a:ext uri="{FF2B5EF4-FFF2-40B4-BE49-F238E27FC236}">
                <a16:creationId xmlns:a16="http://schemas.microsoft.com/office/drawing/2014/main" id="{5E641C73-9F04-4C32-9B09-9CBA859386D1}"/>
              </a:ext>
            </a:extLst>
          </p:cNvPr>
          <p:cNvSpPr/>
          <p:nvPr/>
        </p:nvSpPr>
        <p:spPr>
          <a:xfrm>
            <a:off x="381000" y="1063204"/>
            <a:ext cx="5632632" cy="533672"/>
          </a:xfrm>
          <a:prstGeom prst="rect">
            <a:avLst/>
          </a:prstGeom>
        </p:spPr>
        <p:txBody>
          <a:bodyPr wrap="none">
            <a:spAutoFit/>
          </a:bodyPr>
          <a:lstStyle/>
          <a:p>
            <a:pPr marL="228600" lvl="1" indent="0">
              <a:lnSpc>
                <a:spcPct val="130000"/>
              </a:lnSpc>
              <a:buNone/>
            </a:pPr>
            <a:r>
              <a:rPr lang="en-US" sz="2400" b="1" dirty="0"/>
              <a:t>Sentimental and Emotional Classification</a:t>
            </a:r>
          </a:p>
        </p:txBody>
      </p:sp>
    </p:spTree>
    <p:extLst>
      <p:ext uri="{BB962C8B-B14F-4D97-AF65-F5344CB8AC3E}">
        <p14:creationId xmlns:p14="http://schemas.microsoft.com/office/powerpoint/2010/main" val="49712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298632" y="1596876"/>
            <a:ext cx="11430000" cy="575609"/>
          </a:xfrm>
        </p:spPr>
        <p:txBody>
          <a:bodyPr/>
          <a:lstStyle/>
          <a:p>
            <a:r>
              <a:rPr lang="en-US" sz="1500" dirty="0"/>
              <a:t>A world cloud of user handles as mentioned by other users in their tweet, with their sentiment mapped to colors.  </a:t>
            </a:r>
          </a:p>
          <a:p>
            <a:endParaRPr lang="en-US" dirty="0"/>
          </a:p>
        </p:txBody>
      </p:sp>
      <p:pic>
        <p:nvPicPr>
          <p:cNvPr id="4" name="Picture 3" descr="A picture containing text, newspaper&#10;&#10;Description automatically generated">
            <a:extLst>
              <a:ext uri="{FF2B5EF4-FFF2-40B4-BE49-F238E27FC236}">
                <a16:creationId xmlns:a16="http://schemas.microsoft.com/office/drawing/2014/main" id="{B8F438C2-EF7B-4EBF-9905-84C3F6AA6703}"/>
              </a:ext>
            </a:extLst>
          </p:cNvPr>
          <p:cNvPicPr>
            <a:picLocks noChangeAspect="1"/>
          </p:cNvPicPr>
          <p:nvPr/>
        </p:nvPicPr>
        <p:blipFill>
          <a:blip r:embed="rId2"/>
          <a:stretch>
            <a:fillRect/>
          </a:stretch>
        </p:blipFill>
        <p:spPr>
          <a:xfrm>
            <a:off x="1780540" y="2244946"/>
            <a:ext cx="8630920" cy="4491134"/>
          </a:xfrm>
          <a:prstGeom prst="rect">
            <a:avLst/>
          </a:prstGeom>
        </p:spPr>
      </p:pic>
      <p:sp>
        <p:nvSpPr>
          <p:cNvPr id="7" name="Title 2">
            <a:extLst>
              <a:ext uri="{FF2B5EF4-FFF2-40B4-BE49-F238E27FC236}">
                <a16:creationId xmlns:a16="http://schemas.microsoft.com/office/drawing/2014/main" id="{69372A8F-F520-4607-8A9A-9C7ADDBC0516}"/>
              </a:ext>
            </a:extLst>
          </p:cNvPr>
          <p:cNvSpPr>
            <a:spLocks noGrp="1"/>
          </p:cNvSpPr>
          <p:nvPr>
            <p:ph type="title"/>
          </p:nvPr>
        </p:nvSpPr>
        <p:spPr>
          <a:xfrm>
            <a:off x="381000" y="200722"/>
            <a:ext cx="11430000" cy="1014761"/>
          </a:xfrm>
        </p:spPr>
        <p:txBody>
          <a:bodyPr>
            <a:normAutofit/>
          </a:bodyPr>
          <a:lstStyle/>
          <a:p>
            <a:r>
              <a:rPr lang="en-US" dirty="0"/>
              <a:t>Benchmark Analysis and Visualization </a:t>
            </a:r>
          </a:p>
        </p:txBody>
      </p:sp>
      <p:sp>
        <p:nvSpPr>
          <p:cNvPr id="8" name="Rectangle 7">
            <a:extLst>
              <a:ext uri="{FF2B5EF4-FFF2-40B4-BE49-F238E27FC236}">
                <a16:creationId xmlns:a16="http://schemas.microsoft.com/office/drawing/2014/main" id="{58BE4409-10EE-4B94-A67F-6A057353F551}"/>
              </a:ext>
            </a:extLst>
          </p:cNvPr>
          <p:cNvSpPr/>
          <p:nvPr/>
        </p:nvSpPr>
        <p:spPr>
          <a:xfrm>
            <a:off x="381000" y="1063204"/>
            <a:ext cx="5632632" cy="533672"/>
          </a:xfrm>
          <a:prstGeom prst="rect">
            <a:avLst/>
          </a:prstGeom>
        </p:spPr>
        <p:txBody>
          <a:bodyPr wrap="none">
            <a:spAutoFit/>
          </a:bodyPr>
          <a:lstStyle/>
          <a:p>
            <a:pPr marL="228600" lvl="1" indent="0">
              <a:lnSpc>
                <a:spcPct val="130000"/>
              </a:lnSpc>
              <a:buNone/>
            </a:pPr>
            <a:r>
              <a:rPr lang="en-US" sz="2400" b="1" dirty="0"/>
              <a:t>Sentimental and Emotional Classification</a:t>
            </a:r>
          </a:p>
        </p:txBody>
      </p:sp>
    </p:spTree>
    <p:extLst>
      <p:ext uri="{BB962C8B-B14F-4D97-AF65-F5344CB8AC3E}">
        <p14:creationId xmlns:p14="http://schemas.microsoft.com/office/powerpoint/2010/main" val="28423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a:xfrm>
            <a:off x="298632" y="2182002"/>
            <a:ext cx="5797368" cy="575609"/>
          </a:xfrm>
        </p:spPr>
        <p:txBody>
          <a:bodyPr>
            <a:normAutofit fontScale="77500" lnSpcReduction="20000"/>
          </a:bodyPr>
          <a:lstStyle/>
          <a:p>
            <a:pPr marL="0" indent="0">
              <a:buNone/>
            </a:pPr>
            <a:r>
              <a:rPr lang="en-US" sz="1900" b="1" dirty="0"/>
              <a:t>Mentions Relational Graph</a:t>
            </a:r>
          </a:p>
          <a:p>
            <a:pPr marL="0" indent="0">
              <a:buNone/>
            </a:pPr>
            <a:r>
              <a:rPr lang="en-US" sz="1500" dirty="0">
                <a:hlinkClick r:id="rId2"/>
              </a:rPr>
              <a:t>https://</a:t>
            </a:r>
            <a:r>
              <a:rPr lang="en-US" sz="1500" dirty="0" err="1">
                <a:hlinkClick r:id="rId2"/>
              </a:rPr>
              <a:t>poloclub.github.io</a:t>
            </a:r>
            <a:r>
              <a:rPr lang="en-US" sz="1500" dirty="0">
                <a:hlinkClick r:id="rId2"/>
              </a:rPr>
              <a:t>/</a:t>
            </a:r>
            <a:r>
              <a:rPr lang="en-US" sz="1500" dirty="0" err="1">
                <a:hlinkClick r:id="rId2"/>
              </a:rPr>
              <a:t>argo</a:t>
            </a:r>
            <a:r>
              <a:rPr lang="en-US" sz="1500" dirty="0">
                <a:hlinkClick r:id="rId2"/>
              </a:rPr>
              <a:t>-graph-lite/#</a:t>
            </a:r>
            <a:r>
              <a:rPr lang="en-US" sz="1500" dirty="0" err="1">
                <a:hlinkClick r:id="rId2"/>
              </a:rPr>
              <a:t>7a79ff2c-9f53-4c3c-ba5b-970346d5eabc</a:t>
            </a:r>
            <a:endParaRPr lang="en-US" dirty="0"/>
          </a:p>
        </p:txBody>
      </p:sp>
      <p:sp>
        <p:nvSpPr>
          <p:cNvPr id="7" name="Title 2">
            <a:extLst>
              <a:ext uri="{FF2B5EF4-FFF2-40B4-BE49-F238E27FC236}">
                <a16:creationId xmlns:a16="http://schemas.microsoft.com/office/drawing/2014/main" id="{69372A8F-F520-4607-8A9A-9C7ADDBC0516}"/>
              </a:ext>
            </a:extLst>
          </p:cNvPr>
          <p:cNvSpPr>
            <a:spLocks noGrp="1"/>
          </p:cNvSpPr>
          <p:nvPr>
            <p:ph type="title"/>
          </p:nvPr>
        </p:nvSpPr>
        <p:spPr>
          <a:xfrm>
            <a:off x="381000" y="200722"/>
            <a:ext cx="11430000" cy="1014761"/>
          </a:xfrm>
        </p:spPr>
        <p:txBody>
          <a:bodyPr>
            <a:normAutofit/>
          </a:bodyPr>
          <a:lstStyle/>
          <a:p>
            <a:r>
              <a:rPr lang="en-US" dirty="0"/>
              <a:t>Benchmark Analysis and Visualization </a:t>
            </a:r>
          </a:p>
        </p:txBody>
      </p:sp>
      <p:sp>
        <p:nvSpPr>
          <p:cNvPr id="8" name="Rectangle 7">
            <a:extLst>
              <a:ext uri="{FF2B5EF4-FFF2-40B4-BE49-F238E27FC236}">
                <a16:creationId xmlns:a16="http://schemas.microsoft.com/office/drawing/2014/main" id="{58BE4409-10EE-4B94-A67F-6A057353F551}"/>
              </a:ext>
            </a:extLst>
          </p:cNvPr>
          <p:cNvSpPr/>
          <p:nvPr/>
        </p:nvSpPr>
        <p:spPr>
          <a:xfrm>
            <a:off x="381000" y="1063204"/>
            <a:ext cx="4996817" cy="533672"/>
          </a:xfrm>
          <a:prstGeom prst="rect">
            <a:avLst/>
          </a:prstGeom>
        </p:spPr>
        <p:txBody>
          <a:bodyPr wrap="none">
            <a:spAutoFit/>
          </a:bodyPr>
          <a:lstStyle/>
          <a:p>
            <a:pPr marL="228600" lvl="1" indent="0">
              <a:lnSpc>
                <a:spcPct val="130000"/>
              </a:lnSpc>
              <a:buNone/>
            </a:pPr>
            <a:r>
              <a:rPr lang="en-US" sz="2400" b="1" dirty="0"/>
              <a:t>Visualization and Relational Graphs </a:t>
            </a:r>
          </a:p>
        </p:txBody>
      </p:sp>
      <p:pic>
        <p:nvPicPr>
          <p:cNvPr id="1026" name="Picture 2">
            <a:extLst>
              <a:ext uri="{FF2B5EF4-FFF2-40B4-BE49-F238E27FC236}">
                <a16:creationId xmlns:a16="http://schemas.microsoft.com/office/drawing/2014/main" id="{E5DE8F6B-7F6C-42EB-93F1-76A4ED1FA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32" y="2933051"/>
            <a:ext cx="5930297" cy="372422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5D85696-9D80-4ED3-B3C7-E0F9E686F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336" y="2933051"/>
            <a:ext cx="4388522" cy="372422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a:extLst>
              <a:ext uri="{FF2B5EF4-FFF2-40B4-BE49-F238E27FC236}">
                <a16:creationId xmlns:a16="http://schemas.microsoft.com/office/drawing/2014/main" id="{CDACCB7D-57D3-44B1-A3AD-3ED5A4193C5F}"/>
              </a:ext>
            </a:extLst>
          </p:cNvPr>
          <p:cNvSpPr txBox="1">
            <a:spLocks/>
          </p:cNvSpPr>
          <p:nvPr/>
        </p:nvSpPr>
        <p:spPr>
          <a:xfrm>
            <a:off x="6521894" y="2182001"/>
            <a:ext cx="4455964" cy="575609"/>
          </a:xfrm>
          <a:prstGeom prst="rect">
            <a:avLst/>
          </a:prstGeom>
        </p:spPr>
        <p:txBody>
          <a:bodyPr vert="horz" lIns="91440" tIns="45720" rIns="91440" bIns="45720" rtlCol="0">
            <a:normAutofit fontScale="62500" lnSpcReduction="20000"/>
          </a:bodyPr>
          <a:lstStyle>
            <a:lvl1pPr marL="228600" indent="-457200" algn="l" defTabSz="914400" rtl="0" eaLnBrk="1" latinLnBrk="0" hangingPunct="1">
              <a:lnSpc>
                <a:spcPct val="100000"/>
              </a:lnSpc>
              <a:spcBef>
                <a:spcPts val="600"/>
              </a:spcBef>
              <a:spcAft>
                <a:spcPts val="0"/>
              </a:spcAft>
              <a:buFont typeface="Arial" panose="020B0604020202020204" pitchFamily="34" charset="0"/>
              <a:buChar char="•"/>
              <a:defRPr sz="2800" b="0" kern="1700" spc="0" baseline="0">
                <a:solidFill>
                  <a:schemeClr val="tx1"/>
                </a:solidFill>
                <a:latin typeface="+mn-lt"/>
                <a:ea typeface="Roboto" panose="02000000000000000000" pitchFamily="2" charset="0"/>
                <a:cs typeface="Roboto" panose="02000000000000000000" pitchFamily="2" charset="0"/>
              </a:defRPr>
            </a:lvl1pPr>
            <a:lvl2pPr marL="685800" indent="-457200" algn="l" defTabSz="914400" rtl="0" eaLnBrk="1" latinLnBrk="0" hangingPunct="1">
              <a:lnSpc>
                <a:spcPct val="100000"/>
              </a:lnSpc>
              <a:spcBef>
                <a:spcPts val="600"/>
              </a:spcBef>
              <a:spcAft>
                <a:spcPts val="0"/>
              </a:spcAft>
              <a:buFont typeface="Arial" panose="020B0604020202020204" pitchFamily="34" charset="0"/>
              <a:buChar char="•"/>
              <a:defRPr sz="2400" b="0" kern="1700" spc="0" baseline="0">
                <a:solidFill>
                  <a:schemeClr val="tx1"/>
                </a:solidFill>
                <a:latin typeface="+mn-lt"/>
                <a:ea typeface="Roboto" panose="02000000000000000000" pitchFamily="2" charset="0"/>
                <a:cs typeface="Roboto" panose="02000000000000000000" pitchFamily="2" charset="0"/>
              </a:defRPr>
            </a:lvl2pPr>
            <a:lvl3pPr marL="1143000" indent="-457200" algn="l" defTabSz="914400" rtl="0" eaLnBrk="1" latinLnBrk="0" hangingPunct="1">
              <a:lnSpc>
                <a:spcPct val="100000"/>
              </a:lnSpc>
              <a:spcBef>
                <a:spcPts val="600"/>
              </a:spcBef>
              <a:spcAft>
                <a:spcPts val="0"/>
              </a:spcAft>
              <a:buFont typeface="Arial" panose="020B0604020202020204" pitchFamily="34" charset="0"/>
              <a:buChar char="•"/>
              <a:defRPr sz="2000" b="0" kern="1700" spc="0" baseline="0">
                <a:solidFill>
                  <a:schemeClr val="tx1"/>
                </a:solidFill>
                <a:latin typeface="+mn-lt"/>
                <a:ea typeface="Roboto" panose="02000000000000000000" pitchFamily="2" charset="0"/>
                <a:cs typeface="Roboto" panose="02000000000000000000" pitchFamily="2" charset="0"/>
              </a:defRPr>
            </a:lvl3pPr>
            <a:lvl4pPr marL="1600200" indent="-457200" algn="l" defTabSz="914400" rtl="0" eaLnBrk="1" latinLnBrk="0" hangingPunct="1">
              <a:lnSpc>
                <a:spcPct val="100000"/>
              </a:lnSpc>
              <a:spcBef>
                <a:spcPts val="600"/>
              </a:spcBef>
              <a:spcAft>
                <a:spcPts val="0"/>
              </a:spcAft>
              <a:buFont typeface="Arial" panose="020B0604020202020204" pitchFamily="34" charset="0"/>
              <a:buChar char="•"/>
              <a:defRPr sz="1800" b="0" kern="1700" spc="0" baseline="0">
                <a:solidFill>
                  <a:schemeClr val="tx1"/>
                </a:solidFill>
                <a:latin typeface="+mn-lt"/>
                <a:ea typeface="Roboto" panose="02000000000000000000" pitchFamily="2" charset="0"/>
                <a:cs typeface="Roboto" panose="02000000000000000000" pitchFamily="2" charset="0"/>
              </a:defRPr>
            </a:lvl4pPr>
            <a:lvl5pPr marL="2057400" indent="-457200" algn="l" defTabSz="914400" rtl="0" eaLnBrk="1" latinLnBrk="0" hangingPunct="1">
              <a:lnSpc>
                <a:spcPct val="100000"/>
              </a:lnSpc>
              <a:spcBef>
                <a:spcPts val="600"/>
              </a:spcBef>
              <a:spcAft>
                <a:spcPts val="0"/>
              </a:spcAft>
              <a:buFont typeface="Arial" panose="020B0604020202020204" pitchFamily="34" charset="0"/>
              <a:buChar char="•"/>
              <a:defRPr sz="1800" b="0" kern="1700" spc="0" baseline="0">
                <a:solidFill>
                  <a:schemeClr val="tx1"/>
                </a:solidFill>
                <a:latin typeface="+mn-lt"/>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100" b="1" dirty="0"/>
              <a:t>Top 20 Mentions Relational Graph</a:t>
            </a:r>
          </a:p>
          <a:p>
            <a:pPr marL="0" indent="0">
              <a:buNone/>
            </a:pPr>
            <a:r>
              <a:rPr lang="en-US" sz="1500" dirty="0">
                <a:hlinkClick r:id="rId5"/>
              </a:rPr>
              <a:t>https://</a:t>
            </a:r>
            <a:r>
              <a:rPr lang="en-US" sz="1500" dirty="0" err="1">
                <a:hlinkClick r:id="rId5"/>
              </a:rPr>
              <a:t>poloclub.github.io</a:t>
            </a:r>
            <a:r>
              <a:rPr lang="en-US" sz="1500" dirty="0">
                <a:hlinkClick r:id="rId5"/>
              </a:rPr>
              <a:t>/</a:t>
            </a:r>
            <a:r>
              <a:rPr lang="en-US" sz="1500" dirty="0" err="1">
                <a:hlinkClick r:id="rId5"/>
              </a:rPr>
              <a:t>argo</a:t>
            </a:r>
            <a:r>
              <a:rPr lang="en-US" sz="1500" dirty="0">
                <a:hlinkClick r:id="rId5"/>
              </a:rPr>
              <a:t>-graph-lite/#</a:t>
            </a:r>
            <a:r>
              <a:rPr lang="en-US" sz="1500" dirty="0" err="1">
                <a:hlinkClick r:id="rId5"/>
              </a:rPr>
              <a:t>ecdf31e1-15fa-4f50-a8c1-0c48c3228303</a:t>
            </a:r>
            <a:br>
              <a:rPr lang="en-US" sz="1500" dirty="0"/>
            </a:br>
            <a:endParaRPr lang="en-US" sz="1500" dirty="0"/>
          </a:p>
        </p:txBody>
      </p:sp>
    </p:spTree>
    <p:extLst>
      <p:ext uri="{BB962C8B-B14F-4D97-AF65-F5344CB8AC3E}">
        <p14:creationId xmlns:p14="http://schemas.microsoft.com/office/powerpoint/2010/main" val="399509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A</a:t>
            </a:r>
          </a:p>
          <a:p>
            <a:pPr marL="228600" lvl="1" indent="0">
              <a:lnSpc>
                <a:spcPct val="130000"/>
              </a:lnSpc>
              <a:buNone/>
            </a:pPr>
            <a:r>
              <a:rPr lang="en-US" dirty="0"/>
              <a:t>TensorFlow and </a:t>
            </a:r>
            <a:r>
              <a:rPr lang="en-US" dirty="0" err="1"/>
              <a:t>Keras</a:t>
            </a:r>
            <a:r>
              <a:rPr lang="en-US" dirty="0"/>
              <a:t> libraries were used to build the neural net. </a:t>
            </a:r>
          </a:p>
          <a:p>
            <a:pPr marL="228600" lvl="1" indent="0">
              <a:lnSpc>
                <a:spcPct val="130000"/>
              </a:lnSpc>
              <a:buNone/>
            </a:pPr>
            <a:r>
              <a:rPr lang="en-US" dirty="0"/>
              <a:t>First configuration is a simple CNN model with only one iteration of Convolution and max pooling.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normAutofit/>
          </a:bodyPr>
          <a:lstStyle/>
          <a:p>
            <a:r>
              <a:rPr lang="en-US" dirty="0"/>
              <a:t>Convolutional Neural Net (CNN)  </a:t>
            </a:r>
          </a:p>
        </p:txBody>
      </p:sp>
      <p:pic>
        <p:nvPicPr>
          <p:cNvPr id="4097" name="Picture 1" descr="Machine generated alternative text:&#10;Model: &quot;model&quot; &#10;Layer (type) &#10;input 1 (InputLayer) &#10;text vectorization 5 (TextVe &#10;embedding (Embedding) &#10;dropout (Dropout) &#10;convld (Conv1D) &#10;convld 1 (Conv1D) &#10;global max_poolingld &#10;(Global &#10;dense (Dense) &#10;dropout 1 (Dropout) &#10;predictions (Dense) &#10;Total params: 180, 250 &#10;Trainable params: 180, 250 &#10;Non-trainable params: &#10;Output &#10;[ (None, 1)] &#10;(None, &#10;280) &#10;(None, &#10;280, &#10;(None, &#10;280, &#10;(None, &#10;92, &#10;(None, &#10;29, &#10;(None, &#10;32) &#10;(None, &#10;448) &#10;(None, &#10;448) &#10;(None, &#10;6) &#10;Shape &#10;10) &#10;10) &#10;128) &#10;32) &#10;Param # &#10;124980 &#10;9088 &#10;28704 &#10;14784 &#10;2694 ">
            <a:extLst>
              <a:ext uri="{FF2B5EF4-FFF2-40B4-BE49-F238E27FC236}">
                <a16:creationId xmlns:a16="http://schemas.microsoft.com/office/drawing/2014/main" id="{318D133A-A0F3-423B-A52C-4EA5CD0D1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612" y="1468439"/>
            <a:ext cx="495738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77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73B0-CD8D-4D4F-8FF2-F92B55CCD1EC}"/>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1777CD4B-D1B3-4653-8281-F51EBBBAC361}"/>
              </a:ext>
            </a:extLst>
          </p:cNvPr>
          <p:cNvSpPr>
            <a:spLocks noGrp="1"/>
          </p:cNvSpPr>
          <p:nvPr>
            <p:ph sz="half" idx="1"/>
          </p:nvPr>
        </p:nvSpPr>
        <p:spPr>
          <a:xfrm>
            <a:off x="379049" y="1215483"/>
            <a:ext cx="4852828" cy="4961480"/>
          </a:xfrm>
        </p:spPr>
        <p:txBody>
          <a:bodyPr>
            <a:normAutofit fontScale="92500" lnSpcReduction="20000"/>
          </a:bodyPr>
          <a:lstStyle/>
          <a:p>
            <a:pPr marL="0" indent="0">
              <a:lnSpc>
                <a:spcPct val="120000"/>
              </a:lnSpc>
              <a:buNone/>
            </a:pPr>
            <a:r>
              <a:rPr lang="en-US" dirty="0"/>
              <a:t>1. Introduction </a:t>
            </a:r>
          </a:p>
          <a:p>
            <a:pPr lvl="1">
              <a:lnSpc>
                <a:spcPct val="120000"/>
              </a:lnSpc>
              <a:buFont typeface="Courier New" panose="02070309020205020404" pitchFamily="49" charset="0"/>
              <a:buChar char="o"/>
            </a:pPr>
            <a:r>
              <a:rPr lang="en-US" dirty="0"/>
              <a:t>Motivation </a:t>
            </a:r>
          </a:p>
          <a:p>
            <a:pPr lvl="1">
              <a:lnSpc>
                <a:spcPct val="120000"/>
              </a:lnSpc>
              <a:buFont typeface="Courier New" panose="02070309020205020404" pitchFamily="49" charset="0"/>
              <a:buChar char="o"/>
            </a:pPr>
            <a:r>
              <a:rPr lang="en-US" dirty="0"/>
              <a:t>Changes from Project Proposal </a:t>
            </a:r>
          </a:p>
          <a:p>
            <a:pPr lvl="1">
              <a:lnSpc>
                <a:spcPct val="120000"/>
              </a:lnSpc>
              <a:buFont typeface="Courier New" panose="02070309020205020404" pitchFamily="49" charset="0"/>
              <a:buChar char="o"/>
            </a:pPr>
            <a:r>
              <a:rPr lang="en-US" dirty="0"/>
              <a:t>Ethics </a:t>
            </a:r>
          </a:p>
          <a:p>
            <a:pPr marL="0" indent="0">
              <a:lnSpc>
                <a:spcPct val="120000"/>
              </a:lnSpc>
              <a:buNone/>
            </a:pPr>
            <a:r>
              <a:rPr lang="en-US" dirty="0"/>
              <a:t>2. Process </a:t>
            </a:r>
          </a:p>
          <a:p>
            <a:pPr marL="0" indent="0">
              <a:lnSpc>
                <a:spcPct val="120000"/>
              </a:lnSpc>
              <a:buNone/>
            </a:pPr>
            <a:r>
              <a:rPr lang="en-US" dirty="0"/>
              <a:t>3. Data </a:t>
            </a:r>
          </a:p>
          <a:p>
            <a:pPr lvl="1">
              <a:lnSpc>
                <a:spcPct val="130000"/>
              </a:lnSpc>
              <a:buFont typeface="Courier New" panose="02070309020205020404" pitchFamily="49" charset="0"/>
              <a:buChar char="o"/>
            </a:pPr>
            <a:r>
              <a:rPr lang="en-US" dirty="0"/>
              <a:t>Twitter</a:t>
            </a:r>
          </a:p>
          <a:p>
            <a:pPr lvl="1">
              <a:lnSpc>
                <a:spcPct val="130000"/>
              </a:lnSpc>
              <a:buFont typeface="Courier New" panose="02070309020205020404" pitchFamily="49" charset="0"/>
              <a:buChar char="o"/>
            </a:pPr>
            <a:r>
              <a:rPr lang="en-US" dirty="0"/>
              <a:t>Text with Emotional Categories </a:t>
            </a:r>
          </a:p>
          <a:p>
            <a:pPr lvl="1">
              <a:lnSpc>
                <a:spcPct val="130000"/>
              </a:lnSpc>
              <a:buFont typeface="Courier New" panose="02070309020205020404" pitchFamily="49" charset="0"/>
              <a:buChar char="o"/>
            </a:pPr>
            <a:r>
              <a:rPr lang="en-US" dirty="0"/>
              <a:t>Vocabulary with Emotional Categories </a:t>
            </a:r>
          </a:p>
          <a:p>
            <a:pPr lvl="1">
              <a:lnSpc>
                <a:spcPct val="130000"/>
              </a:lnSpc>
              <a:buFont typeface="Courier New" panose="02070309020205020404" pitchFamily="49" charset="0"/>
              <a:buChar char="o"/>
            </a:pPr>
            <a:r>
              <a:rPr lang="en-US" dirty="0"/>
              <a:t>Cleaning </a:t>
            </a:r>
          </a:p>
          <a:p>
            <a:pPr>
              <a:lnSpc>
                <a:spcPct val="130000"/>
              </a:lnSpc>
              <a:buFont typeface="Courier New" panose="02070309020205020404" pitchFamily="49" charset="0"/>
              <a:buChar char="o"/>
            </a:pPr>
            <a:endParaRPr lang="en-US" dirty="0"/>
          </a:p>
          <a:p>
            <a:endParaRPr lang="en-US" dirty="0"/>
          </a:p>
        </p:txBody>
      </p:sp>
      <p:sp>
        <p:nvSpPr>
          <p:cNvPr id="4" name="Content Placeholder 3">
            <a:extLst>
              <a:ext uri="{FF2B5EF4-FFF2-40B4-BE49-F238E27FC236}">
                <a16:creationId xmlns:a16="http://schemas.microsoft.com/office/drawing/2014/main" id="{762DD9C1-FF99-4724-9714-E9D309748949}"/>
              </a:ext>
            </a:extLst>
          </p:cNvPr>
          <p:cNvSpPr>
            <a:spLocks noGrp="1"/>
          </p:cNvSpPr>
          <p:nvPr>
            <p:ph sz="half" idx="2"/>
          </p:nvPr>
        </p:nvSpPr>
        <p:spPr>
          <a:xfrm>
            <a:off x="5552389" y="1215483"/>
            <a:ext cx="6258612" cy="4961480"/>
          </a:xfrm>
        </p:spPr>
        <p:txBody>
          <a:bodyPr>
            <a:normAutofit fontScale="92500" lnSpcReduction="20000"/>
          </a:bodyPr>
          <a:lstStyle/>
          <a:p>
            <a:pPr marL="0" indent="0">
              <a:lnSpc>
                <a:spcPct val="120000"/>
              </a:lnSpc>
              <a:buNone/>
            </a:pPr>
            <a:r>
              <a:rPr lang="en-US" dirty="0"/>
              <a:t>4. Benchmark Analysis and Visualization</a:t>
            </a:r>
          </a:p>
          <a:p>
            <a:pPr lvl="1">
              <a:lnSpc>
                <a:spcPct val="130000"/>
              </a:lnSpc>
              <a:buFont typeface="Courier New" panose="02070309020205020404" pitchFamily="49" charset="0"/>
              <a:buChar char="o"/>
            </a:pPr>
            <a:r>
              <a:rPr lang="en-US" dirty="0"/>
              <a:t>Sentimental and Emotional Classification </a:t>
            </a:r>
          </a:p>
          <a:p>
            <a:pPr lvl="1">
              <a:lnSpc>
                <a:spcPct val="130000"/>
              </a:lnSpc>
              <a:buFont typeface="Courier New" panose="02070309020205020404" pitchFamily="49" charset="0"/>
              <a:buChar char="o"/>
            </a:pPr>
            <a:r>
              <a:rPr lang="en-US" dirty="0"/>
              <a:t>Visualization and Relational Graphs </a:t>
            </a:r>
          </a:p>
          <a:p>
            <a:pPr marL="0" indent="0">
              <a:lnSpc>
                <a:spcPct val="120000"/>
              </a:lnSpc>
              <a:buNone/>
            </a:pPr>
            <a:r>
              <a:rPr lang="en-US" dirty="0"/>
              <a:t>5. Convolutional Neural Net (CNN) </a:t>
            </a:r>
          </a:p>
          <a:p>
            <a:pPr lvl="1">
              <a:lnSpc>
                <a:spcPct val="130000"/>
              </a:lnSpc>
              <a:buFont typeface="Courier New" panose="02070309020205020404" pitchFamily="49" charset="0"/>
              <a:buChar char="o"/>
            </a:pPr>
            <a:r>
              <a:rPr lang="en-US" dirty="0"/>
              <a:t>Configuration A</a:t>
            </a:r>
          </a:p>
          <a:p>
            <a:pPr lvl="1">
              <a:lnSpc>
                <a:spcPct val="130000"/>
              </a:lnSpc>
              <a:buFont typeface="Courier New" panose="02070309020205020404" pitchFamily="49" charset="0"/>
              <a:buChar char="o"/>
            </a:pPr>
            <a:r>
              <a:rPr lang="en-US" dirty="0"/>
              <a:t>Configuration B	</a:t>
            </a:r>
          </a:p>
          <a:p>
            <a:pPr marL="0" indent="0">
              <a:lnSpc>
                <a:spcPct val="120000"/>
              </a:lnSpc>
              <a:buNone/>
            </a:pPr>
            <a:r>
              <a:rPr lang="en-US" dirty="0"/>
              <a:t>6. Final Data Classification and Visualization</a:t>
            </a:r>
          </a:p>
          <a:p>
            <a:pPr lvl="1">
              <a:lnSpc>
                <a:spcPct val="130000"/>
              </a:lnSpc>
              <a:buFont typeface="Courier New" panose="02070309020205020404" pitchFamily="49" charset="0"/>
              <a:buChar char="o"/>
            </a:pPr>
            <a:r>
              <a:rPr lang="en-US" dirty="0"/>
              <a:t>Model Performance Review </a:t>
            </a:r>
          </a:p>
          <a:p>
            <a:pPr lvl="1">
              <a:lnSpc>
                <a:spcPct val="130000"/>
              </a:lnSpc>
              <a:buFont typeface="Courier New" panose="02070309020205020404" pitchFamily="49" charset="0"/>
              <a:buChar char="o"/>
            </a:pPr>
            <a:r>
              <a:rPr lang="en-US" dirty="0"/>
              <a:t>Classified using best performing CNN  </a:t>
            </a:r>
          </a:p>
          <a:p>
            <a:endParaRPr lang="en-US" dirty="0"/>
          </a:p>
        </p:txBody>
      </p:sp>
    </p:spTree>
    <p:extLst>
      <p:ext uri="{BB962C8B-B14F-4D97-AF65-F5344CB8AC3E}">
        <p14:creationId xmlns:p14="http://schemas.microsoft.com/office/powerpoint/2010/main" val="2222590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A</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4097" name="Picture 1" descr="Machine generated alternative text:&#10;Model: &quot;model&quot; &#10;Layer (type) &#10;input 1 (InputLayer) &#10;text vectorization 5 (TextVe &#10;embedding (Embedding) &#10;dropout (Dropout) &#10;convld (Conv1D) &#10;convld 1 (Conv1D) &#10;global max_poolingld &#10;(Global &#10;dense (Dense) &#10;dropout 1 (Dropout) &#10;predictions (Dense) &#10;Total params: 180, 250 &#10;Trainable params: 180, 250 &#10;Non-trainable params: &#10;Output &#10;[ (None, 1)] &#10;(None, &#10;280) &#10;(None, &#10;280, &#10;(None, &#10;280, &#10;(None, &#10;92, &#10;(None, &#10;29, &#10;(None, &#10;32) &#10;(None, &#10;448) &#10;(None, &#10;448) &#10;(None, &#10;6) &#10;Shape &#10;10) &#10;10) &#10;128) &#10;32) &#10;Param # &#10;124980 &#10;9088 &#10;28704 &#10;14784 &#10;2694 ">
            <a:extLst>
              <a:ext uri="{FF2B5EF4-FFF2-40B4-BE49-F238E27FC236}">
                <a16:creationId xmlns:a16="http://schemas.microsoft.com/office/drawing/2014/main" id="{318D133A-A0F3-423B-A52C-4EA5CD0D1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747" y="48585"/>
            <a:ext cx="3428929" cy="3238739"/>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a:extLst>
              <a:ext uri="{FF2B5EF4-FFF2-40B4-BE49-F238E27FC236}">
                <a16:creationId xmlns:a16="http://schemas.microsoft.com/office/drawing/2014/main" id="{5FD59C65-D0E5-4ACF-BA13-476E765A1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377" y="3513661"/>
            <a:ext cx="7746497" cy="32957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6163E8-AD25-44D9-8536-EE881052D89B}"/>
              </a:ext>
            </a:extLst>
          </p:cNvPr>
          <p:cNvSpPr/>
          <p:nvPr/>
        </p:nvSpPr>
        <p:spPr>
          <a:xfrm>
            <a:off x="113445" y="4930705"/>
            <a:ext cx="1088443" cy="461665"/>
          </a:xfrm>
          <a:prstGeom prst="rect">
            <a:avLst/>
          </a:prstGeom>
        </p:spPr>
        <p:txBody>
          <a:bodyPr wrap="square">
            <a:spAutoFit/>
          </a:bodyPr>
          <a:lstStyle/>
          <a:p>
            <a:r>
              <a:rPr lang="en-US" sz="1200" dirty="0"/>
              <a:t>Single body of text as input</a:t>
            </a:r>
          </a:p>
        </p:txBody>
      </p:sp>
      <p:sp>
        <p:nvSpPr>
          <p:cNvPr id="13" name="Rectangle 12">
            <a:extLst>
              <a:ext uri="{FF2B5EF4-FFF2-40B4-BE49-F238E27FC236}">
                <a16:creationId xmlns:a16="http://schemas.microsoft.com/office/drawing/2014/main" id="{33B412C6-5282-43B6-9A89-677986F3A236}"/>
              </a:ext>
            </a:extLst>
          </p:cNvPr>
          <p:cNvSpPr/>
          <p:nvPr/>
        </p:nvSpPr>
        <p:spPr>
          <a:xfrm>
            <a:off x="1949959" y="3007235"/>
            <a:ext cx="978317" cy="461665"/>
          </a:xfrm>
          <a:prstGeom prst="rect">
            <a:avLst/>
          </a:prstGeom>
        </p:spPr>
        <p:txBody>
          <a:bodyPr wrap="square">
            <a:spAutoFit/>
          </a:bodyPr>
          <a:lstStyle/>
          <a:p>
            <a:r>
              <a:rPr lang="en-US" sz="1200" dirty="0"/>
              <a:t>Vectorize Text</a:t>
            </a:r>
          </a:p>
        </p:txBody>
      </p:sp>
      <p:sp>
        <p:nvSpPr>
          <p:cNvPr id="16" name="Rectangle 15">
            <a:extLst>
              <a:ext uri="{FF2B5EF4-FFF2-40B4-BE49-F238E27FC236}">
                <a16:creationId xmlns:a16="http://schemas.microsoft.com/office/drawing/2014/main" id="{3822A05A-7266-4343-A569-FD04EAB9CC34}"/>
              </a:ext>
            </a:extLst>
          </p:cNvPr>
          <p:cNvSpPr/>
          <p:nvPr/>
        </p:nvSpPr>
        <p:spPr>
          <a:xfrm>
            <a:off x="5041320" y="4200374"/>
            <a:ext cx="978317" cy="461665"/>
          </a:xfrm>
          <a:prstGeom prst="rect">
            <a:avLst/>
          </a:prstGeom>
        </p:spPr>
        <p:txBody>
          <a:bodyPr wrap="square">
            <a:spAutoFit/>
          </a:bodyPr>
          <a:lstStyle/>
          <a:p>
            <a:r>
              <a:rPr lang="en-US" sz="1200" dirty="0"/>
              <a:t>Convolution Layer</a:t>
            </a:r>
          </a:p>
        </p:txBody>
      </p:sp>
      <p:sp>
        <p:nvSpPr>
          <p:cNvPr id="17" name="Rectangle 16">
            <a:extLst>
              <a:ext uri="{FF2B5EF4-FFF2-40B4-BE49-F238E27FC236}">
                <a16:creationId xmlns:a16="http://schemas.microsoft.com/office/drawing/2014/main" id="{84CAFDF0-BBC3-4128-A6D6-C95434BFCF44}"/>
              </a:ext>
            </a:extLst>
          </p:cNvPr>
          <p:cNvSpPr/>
          <p:nvPr/>
        </p:nvSpPr>
        <p:spPr>
          <a:xfrm>
            <a:off x="5956672" y="4221527"/>
            <a:ext cx="978317" cy="461665"/>
          </a:xfrm>
          <a:prstGeom prst="rect">
            <a:avLst/>
          </a:prstGeom>
        </p:spPr>
        <p:txBody>
          <a:bodyPr wrap="square">
            <a:spAutoFit/>
          </a:bodyPr>
          <a:lstStyle/>
          <a:p>
            <a:r>
              <a:rPr lang="en-US" sz="1200" dirty="0"/>
              <a:t>Max Pooling Layer</a:t>
            </a:r>
          </a:p>
        </p:txBody>
      </p:sp>
      <p:sp>
        <p:nvSpPr>
          <p:cNvPr id="12" name="Rectangle 11">
            <a:extLst>
              <a:ext uri="{FF2B5EF4-FFF2-40B4-BE49-F238E27FC236}">
                <a16:creationId xmlns:a16="http://schemas.microsoft.com/office/drawing/2014/main" id="{3DC29ADA-653E-468D-8CB2-1BAE88A7AB20}"/>
              </a:ext>
            </a:extLst>
          </p:cNvPr>
          <p:cNvSpPr/>
          <p:nvPr/>
        </p:nvSpPr>
        <p:spPr>
          <a:xfrm>
            <a:off x="8773981" y="4592187"/>
            <a:ext cx="765948" cy="1200329"/>
          </a:xfrm>
          <a:prstGeom prst="rect">
            <a:avLst/>
          </a:prstGeom>
        </p:spPr>
        <p:txBody>
          <a:bodyPr wrap="square">
            <a:spAutoFit/>
          </a:bodyPr>
          <a:lstStyle/>
          <a:p>
            <a:r>
              <a:rPr lang="en-US" sz="1200" dirty="0">
                <a:solidFill>
                  <a:srgbClr val="000000"/>
                </a:solidFill>
              </a:rPr>
              <a:t>fear</a:t>
            </a:r>
          </a:p>
          <a:p>
            <a:r>
              <a:rPr lang="en-US" sz="1200" dirty="0">
                <a:solidFill>
                  <a:srgbClr val="000000"/>
                </a:solidFill>
              </a:rPr>
              <a:t>love</a:t>
            </a:r>
          </a:p>
          <a:p>
            <a:r>
              <a:rPr lang="en-US" sz="1200" dirty="0">
                <a:solidFill>
                  <a:srgbClr val="000000"/>
                </a:solidFill>
              </a:rPr>
              <a:t>joy</a:t>
            </a:r>
          </a:p>
          <a:p>
            <a:r>
              <a:rPr lang="en-US" sz="1200" dirty="0">
                <a:solidFill>
                  <a:srgbClr val="000000"/>
                </a:solidFill>
              </a:rPr>
              <a:t>sadness</a:t>
            </a:r>
          </a:p>
          <a:p>
            <a:r>
              <a:rPr lang="en-US" sz="1200" dirty="0">
                <a:solidFill>
                  <a:srgbClr val="000000"/>
                </a:solidFill>
              </a:rPr>
              <a:t>anger</a:t>
            </a:r>
          </a:p>
          <a:p>
            <a:r>
              <a:rPr lang="en-US" sz="1200" dirty="0">
                <a:solidFill>
                  <a:srgbClr val="000000"/>
                </a:solidFill>
              </a:rPr>
              <a:t>surprise</a:t>
            </a:r>
            <a:endParaRPr lang="en-US" sz="1200" b="0" dirty="0">
              <a:solidFill>
                <a:srgbClr val="000000"/>
              </a:solidFill>
              <a:effectLst/>
            </a:endParaRPr>
          </a:p>
        </p:txBody>
      </p:sp>
      <p:sp>
        <p:nvSpPr>
          <p:cNvPr id="20" name="Rectangle 19">
            <a:extLst>
              <a:ext uri="{FF2B5EF4-FFF2-40B4-BE49-F238E27FC236}">
                <a16:creationId xmlns:a16="http://schemas.microsoft.com/office/drawing/2014/main" id="{DDF3DB05-A064-4BCB-AD92-41FFD5EBC1D8}"/>
              </a:ext>
            </a:extLst>
          </p:cNvPr>
          <p:cNvSpPr/>
          <p:nvPr/>
        </p:nvSpPr>
        <p:spPr>
          <a:xfrm>
            <a:off x="4339064" y="3882994"/>
            <a:ext cx="978317" cy="461665"/>
          </a:xfrm>
          <a:prstGeom prst="rect">
            <a:avLst/>
          </a:prstGeom>
        </p:spPr>
        <p:txBody>
          <a:bodyPr wrap="square">
            <a:spAutoFit/>
          </a:bodyPr>
          <a:lstStyle/>
          <a:p>
            <a:r>
              <a:rPr lang="en-US" sz="1200" dirty="0"/>
              <a:t>Convolution Layer</a:t>
            </a:r>
          </a:p>
        </p:txBody>
      </p:sp>
      <p:sp>
        <p:nvSpPr>
          <p:cNvPr id="21" name="Rectangle 20">
            <a:extLst>
              <a:ext uri="{FF2B5EF4-FFF2-40B4-BE49-F238E27FC236}">
                <a16:creationId xmlns:a16="http://schemas.microsoft.com/office/drawing/2014/main" id="{18A9E526-D735-4701-A101-5BEC7B522495}"/>
              </a:ext>
            </a:extLst>
          </p:cNvPr>
          <p:cNvSpPr/>
          <p:nvPr/>
        </p:nvSpPr>
        <p:spPr>
          <a:xfrm>
            <a:off x="3587874" y="3375161"/>
            <a:ext cx="978317" cy="276999"/>
          </a:xfrm>
          <a:prstGeom prst="rect">
            <a:avLst/>
          </a:prstGeom>
        </p:spPr>
        <p:txBody>
          <a:bodyPr wrap="square">
            <a:spAutoFit/>
          </a:bodyPr>
          <a:lstStyle/>
          <a:p>
            <a:r>
              <a:rPr lang="en-US" sz="1200" dirty="0"/>
              <a:t>Dropout</a:t>
            </a:r>
          </a:p>
        </p:txBody>
      </p:sp>
      <p:sp>
        <p:nvSpPr>
          <p:cNvPr id="23" name="Rectangle 22">
            <a:extLst>
              <a:ext uri="{FF2B5EF4-FFF2-40B4-BE49-F238E27FC236}">
                <a16:creationId xmlns:a16="http://schemas.microsoft.com/office/drawing/2014/main" id="{E6B25B9D-48EA-4FCF-95B9-FB08B3B2D381}"/>
              </a:ext>
            </a:extLst>
          </p:cNvPr>
          <p:cNvSpPr/>
          <p:nvPr/>
        </p:nvSpPr>
        <p:spPr>
          <a:xfrm>
            <a:off x="2715180" y="3098865"/>
            <a:ext cx="978317" cy="461665"/>
          </a:xfrm>
          <a:prstGeom prst="rect">
            <a:avLst/>
          </a:prstGeom>
        </p:spPr>
        <p:txBody>
          <a:bodyPr wrap="square">
            <a:spAutoFit/>
          </a:bodyPr>
          <a:lstStyle/>
          <a:p>
            <a:r>
              <a:rPr lang="en-US" sz="1200" dirty="0"/>
              <a:t>Embedding Layer </a:t>
            </a:r>
          </a:p>
        </p:txBody>
      </p:sp>
      <p:sp>
        <p:nvSpPr>
          <p:cNvPr id="24" name="Rectangle 23">
            <a:extLst>
              <a:ext uri="{FF2B5EF4-FFF2-40B4-BE49-F238E27FC236}">
                <a16:creationId xmlns:a16="http://schemas.microsoft.com/office/drawing/2014/main" id="{1B7C71D6-896F-4FD4-9514-5539C9AEADE6}"/>
              </a:ext>
            </a:extLst>
          </p:cNvPr>
          <p:cNvSpPr/>
          <p:nvPr/>
        </p:nvSpPr>
        <p:spPr>
          <a:xfrm>
            <a:off x="6757874" y="2982969"/>
            <a:ext cx="771963" cy="461665"/>
          </a:xfrm>
          <a:prstGeom prst="rect">
            <a:avLst/>
          </a:prstGeom>
        </p:spPr>
        <p:txBody>
          <a:bodyPr wrap="square">
            <a:spAutoFit/>
          </a:bodyPr>
          <a:lstStyle/>
          <a:p>
            <a:r>
              <a:rPr lang="en-US" sz="1200" dirty="0"/>
              <a:t>Dense Layer</a:t>
            </a:r>
          </a:p>
        </p:txBody>
      </p:sp>
      <p:sp>
        <p:nvSpPr>
          <p:cNvPr id="25" name="Rectangle 24">
            <a:extLst>
              <a:ext uri="{FF2B5EF4-FFF2-40B4-BE49-F238E27FC236}">
                <a16:creationId xmlns:a16="http://schemas.microsoft.com/office/drawing/2014/main" id="{8D65D65E-D51F-4F7F-AD96-7AED746FFE93}"/>
              </a:ext>
            </a:extLst>
          </p:cNvPr>
          <p:cNvSpPr/>
          <p:nvPr/>
        </p:nvSpPr>
        <p:spPr>
          <a:xfrm>
            <a:off x="7603090" y="3004681"/>
            <a:ext cx="771963" cy="276999"/>
          </a:xfrm>
          <a:prstGeom prst="rect">
            <a:avLst/>
          </a:prstGeom>
        </p:spPr>
        <p:txBody>
          <a:bodyPr wrap="square">
            <a:spAutoFit/>
          </a:bodyPr>
          <a:lstStyle/>
          <a:p>
            <a:r>
              <a:rPr lang="en-US" sz="1200" dirty="0"/>
              <a:t>Dropout</a:t>
            </a:r>
          </a:p>
        </p:txBody>
      </p:sp>
      <p:sp>
        <p:nvSpPr>
          <p:cNvPr id="26" name="Rectangle 25">
            <a:extLst>
              <a:ext uri="{FF2B5EF4-FFF2-40B4-BE49-F238E27FC236}">
                <a16:creationId xmlns:a16="http://schemas.microsoft.com/office/drawing/2014/main" id="{BBEE8BE5-6815-4060-8339-72E8F1933482}"/>
              </a:ext>
            </a:extLst>
          </p:cNvPr>
          <p:cNvSpPr/>
          <p:nvPr/>
        </p:nvSpPr>
        <p:spPr>
          <a:xfrm>
            <a:off x="8449742" y="3877208"/>
            <a:ext cx="1110776" cy="646331"/>
          </a:xfrm>
          <a:prstGeom prst="rect">
            <a:avLst/>
          </a:prstGeom>
        </p:spPr>
        <p:txBody>
          <a:bodyPr wrap="square">
            <a:spAutoFit/>
          </a:bodyPr>
          <a:lstStyle/>
          <a:p>
            <a:r>
              <a:rPr lang="en-US" sz="1200" dirty="0"/>
              <a:t>Dense Layer with </a:t>
            </a:r>
            <a:r>
              <a:rPr lang="en-US" sz="1200" dirty="0" err="1"/>
              <a:t>Softmax</a:t>
            </a:r>
            <a:r>
              <a:rPr lang="en-US" sz="1200" dirty="0"/>
              <a:t> Prediction</a:t>
            </a:r>
          </a:p>
        </p:txBody>
      </p:sp>
    </p:spTree>
    <p:extLst>
      <p:ext uri="{BB962C8B-B14F-4D97-AF65-F5344CB8AC3E}">
        <p14:creationId xmlns:p14="http://schemas.microsoft.com/office/powerpoint/2010/main" val="171956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B Model Performance</a:t>
            </a:r>
          </a:p>
          <a:p>
            <a:pPr marL="228600" lvl="1" indent="0">
              <a:lnSpc>
                <a:spcPct val="130000"/>
              </a:lnSpc>
              <a:buNone/>
            </a:pPr>
            <a:r>
              <a:rPr lang="en-US" dirty="0"/>
              <a:t>Training Performance metrics</a:t>
            </a:r>
          </a:p>
          <a:p>
            <a:pPr marL="228600" lvl="1" indent="0">
              <a:lnSpc>
                <a:spcPct val="130000"/>
              </a:lnSpc>
              <a:buNone/>
            </a:pPr>
            <a:r>
              <a:rPr lang="en-US" dirty="0"/>
              <a:t>Test loss doesn't converge as does the trained model.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4" name="Picture 3">
            <a:extLst>
              <a:ext uri="{FF2B5EF4-FFF2-40B4-BE49-F238E27FC236}">
                <a16:creationId xmlns:a16="http://schemas.microsoft.com/office/drawing/2014/main" id="{EED4525C-5FD6-4D60-AD11-0C547161AC3E}"/>
              </a:ext>
            </a:extLst>
          </p:cNvPr>
          <p:cNvPicPr>
            <a:picLocks noChangeAspect="1"/>
          </p:cNvPicPr>
          <p:nvPr/>
        </p:nvPicPr>
        <p:blipFill>
          <a:blip r:embed="rId2"/>
          <a:stretch>
            <a:fillRect/>
          </a:stretch>
        </p:blipFill>
        <p:spPr>
          <a:xfrm>
            <a:off x="8058150" y="708102"/>
            <a:ext cx="4133850" cy="5915025"/>
          </a:xfrm>
          <a:prstGeom prst="rect">
            <a:avLst/>
          </a:prstGeom>
        </p:spPr>
      </p:pic>
    </p:spTree>
    <p:extLst>
      <p:ext uri="{BB962C8B-B14F-4D97-AF65-F5344CB8AC3E}">
        <p14:creationId xmlns:p14="http://schemas.microsoft.com/office/powerpoint/2010/main" val="1074544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11138555" cy="4596355"/>
          </a:xfrm>
        </p:spPr>
        <p:txBody>
          <a:bodyPr>
            <a:normAutofit/>
          </a:bodyPr>
          <a:lstStyle/>
          <a:p>
            <a:pPr marL="228600" lvl="1" indent="0">
              <a:lnSpc>
                <a:spcPct val="130000"/>
              </a:lnSpc>
              <a:buNone/>
            </a:pPr>
            <a:r>
              <a:rPr lang="en-US" b="1" dirty="0"/>
              <a:t>Configuration A Performance a deeper look: </a:t>
            </a:r>
          </a:p>
          <a:p>
            <a:pPr marL="228600" lvl="1" indent="0">
              <a:lnSpc>
                <a:spcPct val="130000"/>
              </a:lnSpc>
              <a:buNone/>
            </a:pPr>
            <a:endParaRPr lang="en-US" b="1" dirty="0"/>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9" name="Picture 8">
            <a:extLst>
              <a:ext uri="{FF2B5EF4-FFF2-40B4-BE49-F238E27FC236}">
                <a16:creationId xmlns:a16="http://schemas.microsoft.com/office/drawing/2014/main" id="{E7797CC5-E566-4DF7-BACB-6F9C5CCED2CA}"/>
              </a:ext>
            </a:extLst>
          </p:cNvPr>
          <p:cNvPicPr>
            <a:picLocks noChangeAspect="1"/>
          </p:cNvPicPr>
          <p:nvPr/>
        </p:nvPicPr>
        <p:blipFill rotWithShape="1">
          <a:blip r:embed="rId2"/>
          <a:srcRect r="7577"/>
          <a:stretch/>
        </p:blipFill>
        <p:spPr>
          <a:xfrm>
            <a:off x="2543264" y="1738007"/>
            <a:ext cx="6630676" cy="2572577"/>
          </a:xfrm>
          <a:prstGeom prst="rect">
            <a:avLst/>
          </a:prstGeom>
        </p:spPr>
      </p:pic>
      <p:pic>
        <p:nvPicPr>
          <p:cNvPr id="10" name="Picture 9">
            <a:extLst>
              <a:ext uri="{FF2B5EF4-FFF2-40B4-BE49-F238E27FC236}">
                <a16:creationId xmlns:a16="http://schemas.microsoft.com/office/drawing/2014/main" id="{66B7FFEF-EA0F-4BD4-BBAA-59550B555E0C}"/>
              </a:ext>
            </a:extLst>
          </p:cNvPr>
          <p:cNvPicPr>
            <a:picLocks noChangeAspect="1"/>
          </p:cNvPicPr>
          <p:nvPr/>
        </p:nvPicPr>
        <p:blipFill>
          <a:blip r:embed="rId3"/>
          <a:stretch>
            <a:fillRect/>
          </a:stretch>
        </p:blipFill>
        <p:spPr>
          <a:xfrm>
            <a:off x="2634939" y="4430152"/>
            <a:ext cx="6630676" cy="2427848"/>
          </a:xfrm>
          <a:prstGeom prst="rect">
            <a:avLst/>
          </a:prstGeom>
        </p:spPr>
      </p:pic>
    </p:spTree>
    <p:extLst>
      <p:ext uri="{BB962C8B-B14F-4D97-AF65-F5344CB8AC3E}">
        <p14:creationId xmlns:p14="http://schemas.microsoft.com/office/powerpoint/2010/main" val="1672263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11138555" cy="4596355"/>
          </a:xfrm>
        </p:spPr>
        <p:txBody>
          <a:bodyPr>
            <a:normAutofit/>
          </a:bodyPr>
          <a:lstStyle/>
          <a:p>
            <a:pPr marL="228600" lvl="1" indent="0">
              <a:lnSpc>
                <a:spcPct val="130000"/>
              </a:lnSpc>
              <a:buNone/>
            </a:pPr>
            <a:r>
              <a:rPr lang="en-US" b="1" dirty="0"/>
              <a:t>Configuration A Performance a deeper look: </a:t>
            </a:r>
          </a:p>
          <a:p>
            <a:pPr marL="228600" lvl="1" indent="0">
              <a:lnSpc>
                <a:spcPct val="130000"/>
              </a:lnSpc>
              <a:buNone/>
            </a:pPr>
            <a:endParaRPr lang="en-US" b="1" dirty="0"/>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7" name="Picture 6">
            <a:extLst>
              <a:ext uri="{FF2B5EF4-FFF2-40B4-BE49-F238E27FC236}">
                <a16:creationId xmlns:a16="http://schemas.microsoft.com/office/drawing/2014/main" id="{497CA517-BECC-464E-8529-4A7881F84FB2}"/>
              </a:ext>
            </a:extLst>
          </p:cNvPr>
          <p:cNvPicPr>
            <a:picLocks noChangeAspect="1"/>
          </p:cNvPicPr>
          <p:nvPr/>
        </p:nvPicPr>
        <p:blipFill>
          <a:blip r:embed="rId2"/>
          <a:stretch>
            <a:fillRect/>
          </a:stretch>
        </p:blipFill>
        <p:spPr>
          <a:xfrm>
            <a:off x="6221271" y="2948042"/>
            <a:ext cx="4486275" cy="2305050"/>
          </a:xfrm>
          <a:prstGeom prst="rect">
            <a:avLst/>
          </a:prstGeom>
        </p:spPr>
      </p:pic>
      <p:pic>
        <p:nvPicPr>
          <p:cNvPr id="11" name="Picture 10">
            <a:extLst>
              <a:ext uri="{FF2B5EF4-FFF2-40B4-BE49-F238E27FC236}">
                <a16:creationId xmlns:a16="http://schemas.microsoft.com/office/drawing/2014/main" id="{2E5C14F3-9E66-4063-A9A8-CD984001F826}"/>
              </a:ext>
            </a:extLst>
          </p:cNvPr>
          <p:cNvPicPr>
            <a:picLocks noChangeAspect="1"/>
          </p:cNvPicPr>
          <p:nvPr/>
        </p:nvPicPr>
        <p:blipFill>
          <a:blip r:embed="rId3"/>
          <a:stretch>
            <a:fillRect/>
          </a:stretch>
        </p:blipFill>
        <p:spPr>
          <a:xfrm>
            <a:off x="849163" y="2092392"/>
            <a:ext cx="4560099" cy="4232947"/>
          </a:xfrm>
          <a:prstGeom prst="rect">
            <a:avLst/>
          </a:prstGeom>
        </p:spPr>
      </p:pic>
    </p:spTree>
    <p:extLst>
      <p:ext uri="{BB962C8B-B14F-4D97-AF65-F5344CB8AC3E}">
        <p14:creationId xmlns:p14="http://schemas.microsoft.com/office/powerpoint/2010/main" val="1666744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B</a:t>
            </a:r>
          </a:p>
          <a:p>
            <a:pPr marL="228600" lvl="1" indent="0">
              <a:lnSpc>
                <a:spcPct val="130000"/>
              </a:lnSpc>
              <a:buNone/>
            </a:pPr>
            <a:endParaRPr lang="en-US" dirty="0"/>
          </a:p>
          <a:p>
            <a:pPr marL="228600" lvl="1" indent="0">
              <a:lnSpc>
                <a:spcPct val="130000"/>
              </a:lnSpc>
              <a:buNone/>
            </a:pPr>
            <a:r>
              <a:rPr lang="en-US" dirty="0"/>
              <a:t>CNN with two iterations of convolution and max-pooling. </a:t>
            </a:r>
          </a:p>
          <a:p>
            <a:pPr marL="228600" lvl="1" indent="0">
              <a:lnSpc>
                <a:spcPct val="130000"/>
              </a:lnSpc>
              <a:buNone/>
            </a:pPr>
            <a:endParaRPr lang="en-US" dirty="0"/>
          </a:p>
          <a:p>
            <a:pPr marL="228600" lvl="1" indent="0">
              <a:lnSpc>
                <a:spcPct val="130000"/>
              </a:lnSpc>
              <a:buNone/>
            </a:pPr>
            <a:r>
              <a:rPr lang="en-US" dirty="0"/>
              <a:t>Additionally, the dropout layer was replaced with bath normalization</a:t>
            </a:r>
          </a:p>
          <a:p>
            <a:pPr marL="228600" lvl="1" indent="0">
              <a:lnSpc>
                <a:spcPct val="130000"/>
              </a:lnSpc>
              <a:buNone/>
            </a:pPr>
            <a:endParaRPr lang="en-US" dirty="0"/>
          </a:p>
          <a:p>
            <a:pPr marL="228600" lvl="1" indent="0">
              <a:lnSpc>
                <a:spcPct val="130000"/>
              </a:lnSpc>
              <a:buNone/>
            </a:pPr>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normAutofit/>
          </a:bodyPr>
          <a:lstStyle/>
          <a:p>
            <a:r>
              <a:rPr lang="en-US" dirty="0"/>
              <a:t>Convolutional Neural Net (CNN)  </a:t>
            </a:r>
          </a:p>
        </p:txBody>
      </p:sp>
      <p:pic>
        <p:nvPicPr>
          <p:cNvPr id="6145" name="Picture 1" descr="Machine generated alternative text:&#10;Model: &quot;model&quot; &#10;Layer (type) &#10;input_l (Input Layer) &#10;text_vectorization_l (TextVe &#10;embedding (Embedding) &#10;convld (Conv1D) &#10;convld 1 (Conv1D) &#10;batch _ normalization (BatchNo &#10;max_poolingld (MaxP001ing1D) &#10;conv1d_2 (Conv1D) &#10;conv1d_3 (Conv1D) &#10;batch _ normalization_l (Batch &#10;global_max_poolingld (Global &#10;Shape &#10;Output &#10;[ (None, 1)] &#10;(None , &#10;28€) &#10;(None , &#10;28€, &#10;(None , &#10;274, &#10;(None , &#10;27€, &#10;(None , &#10;27€, &#10;(None , &#10;135, &#10;(None , &#10;131, &#10;(None , &#10;127, &#10;(None , &#10;127, &#10;(None, 32) &#10;(None, 160 &#10;(None , &#10;416) &#10;(None , &#10;6) &#10;12) &#10;32) &#10;128) &#10;128) &#10;128) &#10;32) &#10;32) &#10;32) &#10;dense (Dense) &#10;dense_l (Dense) &#10;predictions (Dense) &#10;Total params: 276,862 &#10;Trainable params: 276 &#10;Non-trainable params: &#10;Param # &#10;152472 &#10;2720 &#10;2€6€8 &#10;512 &#10;2€512 &#10;5152 &#10;128 &#10;5280 &#10;66976 &#10;2502 &#10;, 542 &#10;320 ">
            <a:extLst>
              <a:ext uri="{FF2B5EF4-FFF2-40B4-BE49-F238E27FC236}">
                <a16:creationId xmlns:a16="http://schemas.microsoft.com/office/drawing/2014/main" id="{2E551A1E-6C82-40A1-9705-420C17594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725" y="876300"/>
            <a:ext cx="4384150" cy="494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7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A1CD7A-7734-44F3-940B-B44F2D904A4C}"/>
              </a:ext>
            </a:extLst>
          </p:cNvPr>
          <p:cNvPicPr>
            <a:picLocks noChangeAspect="1"/>
          </p:cNvPicPr>
          <p:nvPr/>
        </p:nvPicPr>
        <p:blipFill>
          <a:blip r:embed="rId2"/>
          <a:stretch>
            <a:fillRect/>
          </a:stretch>
        </p:blipFill>
        <p:spPr>
          <a:xfrm>
            <a:off x="1080969" y="3150004"/>
            <a:ext cx="9173166" cy="3707996"/>
          </a:xfrm>
          <a:prstGeom prst="rect">
            <a:avLst/>
          </a:prstGeom>
        </p:spPr>
      </p:pic>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B</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sp>
        <p:nvSpPr>
          <p:cNvPr id="4" name="Rectangle 3">
            <a:extLst>
              <a:ext uri="{FF2B5EF4-FFF2-40B4-BE49-F238E27FC236}">
                <a16:creationId xmlns:a16="http://schemas.microsoft.com/office/drawing/2014/main" id="{7A6163E8-AD25-44D9-8536-EE881052D89B}"/>
              </a:ext>
            </a:extLst>
          </p:cNvPr>
          <p:cNvSpPr/>
          <p:nvPr/>
        </p:nvSpPr>
        <p:spPr>
          <a:xfrm>
            <a:off x="113445" y="4930705"/>
            <a:ext cx="1088443" cy="461665"/>
          </a:xfrm>
          <a:prstGeom prst="rect">
            <a:avLst/>
          </a:prstGeom>
        </p:spPr>
        <p:txBody>
          <a:bodyPr wrap="square">
            <a:spAutoFit/>
          </a:bodyPr>
          <a:lstStyle/>
          <a:p>
            <a:r>
              <a:rPr lang="en-US" sz="1200" dirty="0"/>
              <a:t>Single body of text as input</a:t>
            </a:r>
          </a:p>
        </p:txBody>
      </p:sp>
      <p:sp>
        <p:nvSpPr>
          <p:cNvPr id="13" name="Rectangle 12">
            <a:extLst>
              <a:ext uri="{FF2B5EF4-FFF2-40B4-BE49-F238E27FC236}">
                <a16:creationId xmlns:a16="http://schemas.microsoft.com/office/drawing/2014/main" id="{33B412C6-5282-43B6-9A89-677986F3A236}"/>
              </a:ext>
            </a:extLst>
          </p:cNvPr>
          <p:cNvSpPr/>
          <p:nvPr/>
        </p:nvSpPr>
        <p:spPr>
          <a:xfrm>
            <a:off x="1523808" y="3198167"/>
            <a:ext cx="978317" cy="461665"/>
          </a:xfrm>
          <a:prstGeom prst="rect">
            <a:avLst/>
          </a:prstGeom>
        </p:spPr>
        <p:txBody>
          <a:bodyPr wrap="square">
            <a:spAutoFit/>
          </a:bodyPr>
          <a:lstStyle/>
          <a:p>
            <a:r>
              <a:rPr lang="en-US" sz="1200" dirty="0"/>
              <a:t>Vectorize Text</a:t>
            </a:r>
          </a:p>
        </p:txBody>
      </p:sp>
      <p:sp>
        <p:nvSpPr>
          <p:cNvPr id="16" name="Rectangle 15">
            <a:extLst>
              <a:ext uri="{FF2B5EF4-FFF2-40B4-BE49-F238E27FC236}">
                <a16:creationId xmlns:a16="http://schemas.microsoft.com/office/drawing/2014/main" id="{3822A05A-7266-4343-A569-FD04EAB9CC34}"/>
              </a:ext>
            </a:extLst>
          </p:cNvPr>
          <p:cNvSpPr/>
          <p:nvPr/>
        </p:nvSpPr>
        <p:spPr>
          <a:xfrm>
            <a:off x="3531504" y="3487379"/>
            <a:ext cx="978317" cy="400110"/>
          </a:xfrm>
          <a:prstGeom prst="rect">
            <a:avLst/>
          </a:prstGeom>
        </p:spPr>
        <p:txBody>
          <a:bodyPr wrap="square">
            <a:spAutoFit/>
          </a:bodyPr>
          <a:lstStyle/>
          <a:p>
            <a:pPr algn="ctr"/>
            <a:r>
              <a:rPr lang="en-US" sz="1000" dirty="0"/>
              <a:t>Convolution Layer</a:t>
            </a:r>
          </a:p>
        </p:txBody>
      </p:sp>
      <p:sp>
        <p:nvSpPr>
          <p:cNvPr id="12" name="Rectangle 11">
            <a:extLst>
              <a:ext uri="{FF2B5EF4-FFF2-40B4-BE49-F238E27FC236}">
                <a16:creationId xmlns:a16="http://schemas.microsoft.com/office/drawing/2014/main" id="{3DC29ADA-653E-468D-8CB2-1BAE88A7AB20}"/>
              </a:ext>
            </a:extLst>
          </p:cNvPr>
          <p:cNvSpPr/>
          <p:nvPr/>
        </p:nvSpPr>
        <p:spPr>
          <a:xfrm>
            <a:off x="10217970" y="4472497"/>
            <a:ext cx="765948" cy="1200329"/>
          </a:xfrm>
          <a:prstGeom prst="rect">
            <a:avLst/>
          </a:prstGeom>
        </p:spPr>
        <p:txBody>
          <a:bodyPr wrap="square">
            <a:spAutoFit/>
          </a:bodyPr>
          <a:lstStyle/>
          <a:p>
            <a:r>
              <a:rPr lang="en-US" sz="1200" dirty="0">
                <a:solidFill>
                  <a:srgbClr val="000000"/>
                </a:solidFill>
              </a:rPr>
              <a:t>fear</a:t>
            </a:r>
          </a:p>
          <a:p>
            <a:r>
              <a:rPr lang="en-US" sz="1200" dirty="0">
                <a:solidFill>
                  <a:srgbClr val="000000"/>
                </a:solidFill>
              </a:rPr>
              <a:t>love</a:t>
            </a:r>
          </a:p>
          <a:p>
            <a:r>
              <a:rPr lang="en-US" sz="1200" dirty="0">
                <a:solidFill>
                  <a:srgbClr val="000000"/>
                </a:solidFill>
              </a:rPr>
              <a:t>joy</a:t>
            </a:r>
          </a:p>
          <a:p>
            <a:r>
              <a:rPr lang="en-US" sz="1200" dirty="0">
                <a:solidFill>
                  <a:srgbClr val="000000"/>
                </a:solidFill>
              </a:rPr>
              <a:t>sadness</a:t>
            </a:r>
          </a:p>
          <a:p>
            <a:r>
              <a:rPr lang="en-US" sz="1200" dirty="0">
                <a:solidFill>
                  <a:srgbClr val="000000"/>
                </a:solidFill>
              </a:rPr>
              <a:t>anger</a:t>
            </a:r>
          </a:p>
          <a:p>
            <a:r>
              <a:rPr lang="en-US" sz="1200" dirty="0">
                <a:solidFill>
                  <a:srgbClr val="000000"/>
                </a:solidFill>
              </a:rPr>
              <a:t>surprise</a:t>
            </a:r>
            <a:endParaRPr lang="en-US" sz="1200" b="0" dirty="0">
              <a:solidFill>
                <a:srgbClr val="000000"/>
              </a:solidFill>
              <a:effectLst/>
            </a:endParaRPr>
          </a:p>
        </p:txBody>
      </p:sp>
      <p:sp>
        <p:nvSpPr>
          <p:cNvPr id="20" name="Rectangle 19">
            <a:extLst>
              <a:ext uri="{FF2B5EF4-FFF2-40B4-BE49-F238E27FC236}">
                <a16:creationId xmlns:a16="http://schemas.microsoft.com/office/drawing/2014/main" id="{DDF3DB05-A064-4BCB-AD92-41FFD5EBC1D8}"/>
              </a:ext>
            </a:extLst>
          </p:cNvPr>
          <p:cNvSpPr/>
          <p:nvPr/>
        </p:nvSpPr>
        <p:spPr>
          <a:xfrm>
            <a:off x="2801721" y="3407689"/>
            <a:ext cx="978317" cy="400110"/>
          </a:xfrm>
          <a:prstGeom prst="rect">
            <a:avLst/>
          </a:prstGeom>
        </p:spPr>
        <p:txBody>
          <a:bodyPr wrap="square">
            <a:spAutoFit/>
          </a:bodyPr>
          <a:lstStyle/>
          <a:p>
            <a:pPr algn="ctr"/>
            <a:r>
              <a:rPr lang="en-US" sz="1000" dirty="0"/>
              <a:t>Convolution Layer</a:t>
            </a:r>
          </a:p>
        </p:txBody>
      </p:sp>
      <p:sp>
        <p:nvSpPr>
          <p:cNvPr id="21" name="Rectangle 20">
            <a:extLst>
              <a:ext uri="{FF2B5EF4-FFF2-40B4-BE49-F238E27FC236}">
                <a16:creationId xmlns:a16="http://schemas.microsoft.com/office/drawing/2014/main" id="{18A9E526-D735-4701-A101-5BEC7B522495}"/>
              </a:ext>
            </a:extLst>
          </p:cNvPr>
          <p:cNvSpPr/>
          <p:nvPr/>
        </p:nvSpPr>
        <p:spPr>
          <a:xfrm>
            <a:off x="4942873" y="3576393"/>
            <a:ext cx="805619" cy="400110"/>
          </a:xfrm>
          <a:prstGeom prst="rect">
            <a:avLst/>
          </a:prstGeom>
        </p:spPr>
        <p:txBody>
          <a:bodyPr wrap="square">
            <a:spAutoFit/>
          </a:bodyPr>
          <a:lstStyle/>
          <a:p>
            <a:pPr algn="ctr"/>
            <a:r>
              <a:rPr lang="en-US" sz="1000" dirty="0"/>
              <a:t>Max Pooling</a:t>
            </a:r>
          </a:p>
        </p:txBody>
      </p:sp>
      <p:sp>
        <p:nvSpPr>
          <p:cNvPr id="23" name="Rectangle 22">
            <a:extLst>
              <a:ext uri="{FF2B5EF4-FFF2-40B4-BE49-F238E27FC236}">
                <a16:creationId xmlns:a16="http://schemas.microsoft.com/office/drawing/2014/main" id="{E6B25B9D-48EA-4FCF-95B9-FB08B3B2D381}"/>
              </a:ext>
            </a:extLst>
          </p:cNvPr>
          <p:cNvSpPr/>
          <p:nvPr/>
        </p:nvSpPr>
        <p:spPr>
          <a:xfrm>
            <a:off x="2120135" y="3325368"/>
            <a:ext cx="978317" cy="400110"/>
          </a:xfrm>
          <a:prstGeom prst="rect">
            <a:avLst/>
          </a:prstGeom>
        </p:spPr>
        <p:txBody>
          <a:bodyPr wrap="square">
            <a:spAutoFit/>
          </a:bodyPr>
          <a:lstStyle/>
          <a:p>
            <a:pPr algn="ctr"/>
            <a:r>
              <a:rPr lang="en-US" sz="1000" dirty="0"/>
              <a:t>Embedding Layer </a:t>
            </a:r>
          </a:p>
        </p:txBody>
      </p:sp>
      <p:sp>
        <p:nvSpPr>
          <p:cNvPr id="25" name="Rectangle 24">
            <a:extLst>
              <a:ext uri="{FF2B5EF4-FFF2-40B4-BE49-F238E27FC236}">
                <a16:creationId xmlns:a16="http://schemas.microsoft.com/office/drawing/2014/main" id="{8D65D65E-D51F-4F7F-AD96-7AED746FFE93}"/>
              </a:ext>
            </a:extLst>
          </p:cNvPr>
          <p:cNvSpPr/>
          <p:nvPr/>
        </p:nvSpPr>
        <p:spPr>
          <a:xfrm>
            <a:off x="9415375" y="3306148"/>
            <a:ext cx="771963" cy="461665"/>
          </a:xfrm>
          <a:prstGeom prst="rect">
            <a:avLst/>
          </a:prstGeom>
        </p:spPr>
        <p:txBody>
          <a:bodyPr wrap="square">
            <a:spAutoFit/>
          </a:bodyPr>
          <a:lstStyle/>
          <a:p>
            <a:r>
              <a:rPr lang="en-US" sz="1200" dirty="0"/>
              <a:t>Dense Layer</a:t>
            </a:r>
          </a:p>
        </p:txBody>
      </p:sp>
      <p:sp>
        <p:nvSpPr>
          <p:cNvPr id="26" name="Rectangle 25">
            <a:extLst>
              <a:ext uri="{FF2B5EF4-FFF2-40B4-BE49-F238E27FC236}">
                <a16:creationId xmlns:a16="http://schemas.microsoft.com/office/drawing/2014/main" id="{BBEE8BE5-6815-4060-8339-72E8F1933482}"/>
              </a:ext>
            </a:extLst>
          </p:cNvPr>
          <p:cNvSpPr/>
          <p:nvPr/>
        </p:nvSpPr>
        <p:spPr>
          <a:xfrm>
            <a:off x="9991733" y="3823201"/>
            <a:ext cx="1110776" cy="646331"/>
          </a:xfrm>
          <a:prstGeom prst="rect">
            <a:avLst/>
          </a:prstGeom>
        </p:spPr>
        <p:txBody>
          <a:bodyPr wrap="square">
            <a:spAutoFit/>
          </a:bodyPr>
          <a:lstStyle/>
          <a:p>
            <a:r>
              <a:rPr lang="en-US" sz="1200" dirty="0"/>
              <a:t>Dense Layer with </a:t>
            </a:r>
            <a:r>
              <a:rPr lang="en-US" sz="1200" dirty="0" err="1"/>
              <a:t>Softmax</a:t>
            </a:r>
            <a:r>
              <a:rPr lang="en-US" sz="1200" dirty="0"/>
              <a:t> Prediction</a:t>
            </a:r>
          </a:p>
        </p:txBody>
      </p:sp>
      <p:sp>
        <p:nvSpPr>
          <p:cNvPr id="18" name="Rectangle 17">
            <a:extLst>
              <a:ext uri="{FF2B5EF4-FFF2-40B4-BE49-F238E27FC236}">
                <a16:creationId xmlns:a16="http://schemas.microsoft.com/office/drawing/2014/main" id="{3908D0DA-0D44-407E-B60B-E7451DA335F9}"/>
              </a:ext>
            </a:extLst>
          </p:cNvPr>
          <p:cNvSpPr/>
          <p:nvPr/>
        </p:nvSpPr>
        <p:spPr>
          <a:xfrm>
            <a:off x="4118045" y="3593904"/>
            <a:ext cx="1059302" cy="400110"/>
          </a:xfrm>
          <a:prstGeom prst="rect">
            <a:avLst/>
          </a:prstGeom>
        </p:spPr>
        <p:txBody>
          <a:bodyPr wrap="square">
            <a:spAutoFit/>
          </a:bodyPr>
          <a:lstStyle/>
          <a:p>
            <a:pPr algn="ctr"/>
            <a:r>
              <a:rPr lang="en-US" sz="1000" dirty="0"/>
              <a:t>Batch normalization</a:t>
            </a:r>
          </a:p>
        </p:txBody>
      </p:sp>
      <p:sp>
        <p:nvSpPr>
          <p:cNvPr id="29" name="Rectangle 28">
            <a:extLst>
              <a:ext uri="{FF2B5EF4-FFF2-40B4-BE49-F238E27FC236}">
                <a16:creationId xmlns:a16="http://schemas.microsoft.com/office/drawing/2014/main" id="{941ACA85-694C-4A60-BA18-AEDAC3D296A7}"/>
              </a:ext>
            </a:extLst>
          </p:cNvPr>
          <p:cNvSpPr/>
          <p:nvPr/>
        </p:nvSpPr>
        <p:spPr>
          <a:xfrm>
            <a:off x="6265303" y="3640999"/>
            <a:ext cx="978317" cy="400110"/>
          </a:xfrm>
          <a:prstGeom prst="rect">
            <a:avLst/>
          </a:prstGeom>
        </p:spPr>
        <p:txBody>
          <a:bodyPr wrap="square">
            <a:spAutoFit/>
          </a:bodyPr>
          <a:lstStyle/>
          <a:p>
            <a:pPr algn="ctr"/>
            <a:r>
              <a:rPr lang="en-US" sz="1000" dirty="0"/>
              <a:t>Convolution Layer</a:t>
            </a:r>
          </a:p>
        </p:txBody>
      </p:sp>
      <p:sp>
        <p:nvSpPr>
          <p:cNvPr id="30" name="Rectangle 29">
            <a:extLst>
              <a:ext uri="{FF2B5EF4-FFF2-40B4-BE49-F238E27FC236}">
                <a16:creationId xmlns:a16="http://schemas.microsoft.com/office/drawing/2014/main" id="{F01DAE19-0B6C-4566-BEB4-50365A2B1E19}"/>
              </a:ext>
            </a:extLst>
          </p:cNvPr>
          <p:cNvSpPr/>
          <p:nvPr/>
        </p:nvSpPr>
        <p:spPr>
          <a:xfrm>
            <a:off x="5551307" y="3607744"/>
            <a:ext cx="978317" cy="400110"/>
          </a:xfrm>
          <a:prstGeom prst="rect">
            <a:avLst/>
          </a:prstGeom>
        </p:spPr>
        <p:txBody>
          <a:bodyPr wrap="square">
            <a:spAutoFit/>
          </a:bodyPr>
          <a:lstStyle/>
          <a:p>
            <a:pPr algn="ctr"/>
            <a:r>
              <a:rPr lang="en-US" sz="1000" dirty="0"/>
              <a:t>Convolution Layer</a:t>
            </a:r>
          </a:p>
        </p:txBody>
      </p:sp>
      <p:sp>
        <p:nvSpPr>
          <p:cNvPr id="31" name="Rectangle 30">
            <a:extLst>
              <a:ext uri="{FF2B5EF4-FFF2-40B4-BE49-F238E27FC236}">
                <a16:creationId xmlns:a16="http://schemas.microsoft.com/office/drawing/2014/main" id="{4074F8C8-2B2C-48E6-A60F-E63F49D831DB}"/>
              </a:ext>
            </a:extLst>
          </p:cNvPr>
          <p:cNvSpPr/>
          <p:nvPr/>
        </p:nvSpPr>
        <p:spPr>
          <a:xfrm>
            <a:off x="7683434" y="4231823"/>
            <a:ext cx="805619" cy="400110"/>
          </a:xfrm>
          <a:prstGeom prst="rect">
            <a:avLst/>
          </a:prstGeom>
        </p:spPr>
        <p:txBody>
          <a:bodyPr wrap="square">
            <a:spAutoFit/>
          </a:bodyPr>
          <a:lstStyle/>
          <a:p>
            <a:pPr algn="ctr"/>
            <a:r>
              <a:rPr lang="en-US" sz="1000" dirty="0"/>
              <a:t>Max Pooling</a:t>
            </a:r>
          </a:p>
        </p:txBody>
      </p:sp>
      <p:sp>
        <p:nvSpPr>
          <p:cNvPr id="32" name="Rectangle 31">
            <a:extLst>
              <a:ext uri="{FF2B5EF4-FFF2-40B4-BE49-F238E27FC236}">
                <a16:creationId xmlns:a16="http://schemas.microsoft.com/office/drawing/2014/main" id="{B8ED107E-A386-4534-8E4A-FD20011CBCB8}"/>
              </a:ext>
            </a:extLst>
          </p:cNvPr>
          <p:cNvSpPr/>
          <p:nvPr/>
        </p:nvSpPr>
        <p:spPr>
          <a:xfrm>
            <a:off x="7153783" y="3734539"/>
            <a:ext cx="1059302" cy="400110"/>
          </a:xfrm>
          <a:prstGeom prst="rect">
            <a:avLst/>
          </a:prstGeom>
        </p:spPr>
        <p:txBody>
          <a:bodyPr wrap="square">
            <a:spAutoFit/>
          </a:bodyPr>
          <a:lstStyle/>
          <a:p>
            <a:pPr algn="ctr"/>
            <a:r>
              <a:rPr lang="en-US" sz="1000" dirty="0"/>
              <a:t>Batch normalization</a:t>
            </a:r>
          </a:p>
        </p:txBody>
      </p:sp>
      <p:pic>
        <p:nvPicPr>
          <p:cNvPr id="7169" name="Picture 1" descr="Machine generated alternative text:&#10;Model: &quot;model&quot; &#10;Layer (type) &#10;input_l (Input Layer) &#10;text_vectorization_l (TextVe &#10;embedding (Embedding) &#10;convld (Conv1D) &#10;convld 1 (Conv1D) &#10;batch _ normalization (BatchNo &#10;max_poolingld (MaxP001ing1D) &#10;conv1d_2 (Conv1D) &#10;conv1d_3 (Conv1D) &#10;batch _ normalization_l (Batch &#10;global_max_poolingld (Global &#10;Shape &#10;Output &#10;[ (None, 1)] &#10;(None , &#10;28€) &#10;(None , &#10;28€, &#10;(None , &#10;274, &#10;(None , &#10;27€, &#10;(None , &#10;27€, &#10;(None , &#10;135, &#10;(None , &#10;131, &#10;(None , &#10;127, &#10;(None , &#10;127, &#10;(None, 32) &#10;(None, 160 &#10;(None , &#10;416) &#10;(None , &#10;6) &#10;12) &#10;32) &#10;128) &#10;128) &#10;128) &#10;32) &#10;32) &#10;32) &#10;dense (Dense) &#10;dense_l (Dense) &#10;predictions (Dense) &#10;Total params: 276,862 &#10;Trainable params: 276 &#10;Non-trainable params: &#10;Param # &#10;152472 &#10;2720 &#10;2€6€8 &#10;512 &#10;2€512 &#10;5152 &#10;128 &#10;5280 &#10;66976 &#10;2502 &#10;, 542 &#10;320 ">
            <a:extLst>
              <a:ext uri="{FF2B5EF4-FFF2-40B4-BE49-F238E27FC236}">
                <a16:creationId xmlns:a16="http://schemas.microsoft.com/office/drawing/2014/main" id="{ADBFC46E-4EA4-4D98-A207-0E82988B5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2028" y="65239"/>
            <a:ext cx="2857596" cy="322208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2751DAC-B527-4ACE-8ECA-84E5E571BBDB}"/>
              </a:ext>
            </a:extLst>
          </p:cNvPr>
          <p:cNvSpPr/>
          <p:nvPr/>
        </p:nvSpPr>
        <p:spPr>
          <a:xfrm>
            <a:off x="8344867" y="3769960"/>
            <a:ext cx="771963" cy="400110"/>
          </a:xfrm>
          <a:prstGeom prst="rect">
            <a:avLst/>
          </a:prstGeom>
        </p:spPr>
        <p:txBody>
          <a:bodyPr wrap="square">
            <a:spAutoFit/>
          </a:bodyPr>
          <a:lstStyle/>
          <a:p>
            <a:pPr algn="ctr"/>
            <a:r>
              <a:rPr lang="en-US" sz="1000" dirty="0"/>
              <a:t>Dense Layer</a:t>
            </a:r>
          </a:p>
        </p:txBody>
      </p:sp>
    </p:spTree>
    <p:extLst>
      <p:ext uri="{BB962C8B-B14F-4D97-AF65-F5344CB8AC3E}">
        <p14:creationId xmlns:p14="http://schemas.microsoft.com/office/powerpoint/2010/main" val="158471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5362575" cy="4596355"/>
          </a:xfrm>
        </p:spPr>
        <p:txBody>
          <a:bodyPr>
            <a:normAutofit/>
          </a:bodyPr>
          <a:lstStyle/>
          <a:p>
            <a:pPr marL="228600" lvl="1" indent="0">
              <a:lnSpc>
                <a:spcPct val="130000"/>
              </a:lnSpc>
              <a:buNone/>
            </a:pPr>
            <a:r>
              <a:rPr lang="en-US" b="1" dirty="0"/>
              <a:t>Configuration B Model Performance</a:t>
            </a:r>
          </a:p>
          <a:p>
            <a:pPr marL="228600" lvl="1" indent="0">
              <a:lnSpc>
                <a:spcPct val="130000"/>
              </a:lnSpc>
              <a:buNone/>
            </a:pPr>
            <a:r>
              <a:rPr lang="en-US" dirty="0"/>
              <a:t>At the first glance the model seems to train and validate very well. </a:t>
            </a:r>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7" name="Picture 6">
            <a:extLst>
              <a:ext uri="{FF2B5EF4-FFF2-40B4-BE49-F238E27FC236}">
                <a16:creationId xmlns:a16="http://schemas.microsoft.com/office/drawing/2014/main" id="{7DE2EA45-8726-45FE-9D84-CB7F96D3F285}"/>
              </a:ext>
            </a:extLst>
          </p:cNvPr>
          <p:cNvPicPr>
            <a:picLocks noChangeAspect="1"/>
          </p:cNvPicPr>
          <p:nvPr/>
        </p:nvPicPr>
        <p:blipFill>
          <a:blip r:embed="rId2"/>
          <a:stretch>
            <a:fillRect/>
          </a:stretch>
        </p:blipFill>
        <p:spPr>
          <a:xfrm>
            <a:off x="7154944" y="970385"/>
            <a:ext cx="4057993" cy="5595383"/>
          </a:xfrm>
          <a:prstGeom prst="rect">
            <a:avLst/>
          </a:prstGeom>
        </p:spPr>
      </p:pic>
    </p:spTree>
    <p:extLst>
      <p:ext uri="{BB962C8B-B14F-4D97-AF65-F5344CB8AC3E}">
        <p14:creationId xmlns:p14="http://schemas.microsoft.com/office/powerpoint/2010/main" val="213164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11138555" cy="4596355"/>
          </a:xfrm>
        </p:spPr>
        <p:txBody>
          <a:bodyPr>
            <a:normAutofit/>
          </a:bodyPr>
          <a:lstStyle/>
          <a:p>
            <a:pPr marL="228600" lvl="1" indent="0">
              <a:lnSpc>
                <a:spcPct val="130000"/>
              </a:lnSpc>
              <a:buNone/>
            </a:pPr>
            <a:r>
              <a:rPr lang="en-US" b="1" dirty="0"/>
              <a:t>Configuration B Performance a deeper look: </a:t>
            </a:r>
          </a:p>
          <a:p>
            <a:pPr marL="228600" lvl="1" indent="0">
              <a:lnSpc>
                <a:spcPct val="130000"/>
              </a:lnSpc>
              <a:buNone/>
            </a:pPr>
            <a:endParaRPr lang="en-US" b="1" dirty="0"/>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5" name="Picture 4">
            <a:extLst>
              <a:ext uri="{FF2B5EF4-FFF2-40B4-BE49-F238E27FC236}">
                <a16:creationId xmlns:a16="http://schemas.microsoft.com/office/drawing/2014/main" id="{48A9CCFD-38AD-4B26-9C11-D866B6068DFC}"/>
              </a:ext>
            </a:extLst>
          </p:cNvPr>
          <p:cNvPicPr>
            <a:picLocks noChangeAspect="1"/>
          </p:cNvPicPr>
          <p:nvPr/>
        </p:nvPicPr>
        <p:blipFill>
          <a:blip r:embed="rId2"/>
          <a:stretch>
            <a:fillRect/>
          </a:stretch>
        </p:blipFill>
        <p:spPr>
          <a:xfrm>
            <a:off x="2883940" y="1764606"/>
            <a:ext cx="6424119" cy="2392431"/>
          </a:xfrm>
          <a:prstGeom prst="rect">
            <a:avLst/>
          </a:prstGeom>
        </p:spPr>
      </p:pic>
      <p:pic>
        <p:nvPicPr>
          <p:cNvPr id="6" name="Picture 5">
            <a:extLst>
              <a:ext uri="{FF2B5EF4-FFF2-40B4-BE49-F238E27FC236}">
                <a16:creationId xmlns:a16="http://schemas.microsoft.com/office/drawing/2014/main" id="{87CC6A25-ACF2-4E5F-BF50-F0DBF494C0A0}"/>
              </a:ext>
            </a:extLst>
          </p:cNvPr>
          <p:cNvPicPr>
            <a:picLocks noChangeAspect="1"/>
          </p:cNvPicPr>
          <p:nvPr/>
        </p:nvPicPr>
        <p:blipFill>
          <a:blip r:embed="rId3"/>
          <a:stretch>
            <a:fillRect/>
          </a:stretch>
        </p:blipFill>
        <p:spPr>
          <a:xfrm>
            <a:off x="2883940" y="4326659"/>
            <a:ext cx="6424119" cy="2336043"/>
          </a:xfrm>
          <a:prstGeom prst="rect">
            <a:avLst/>
          </a:prstGeom>
        </p:spPr>
      </p:pic>
    </p:spTree>
    <p:extLst>
      <p:ext uri="{BB962C8B-B14F-4D97-AF65-F5344CB8AC3E}">
        <p14:creationId xmlns:p14="http://schemas.microsoft.com/office/powerpoint/2010/main" val="70925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11138555" cy="4596355"/>
          </a:xfrm>
        </p:spPr>
        <p:txBody>
          <a:bodyPr>
            <a:normAutofit/>
          </a:bodyPr>
          <a:lstStyle/>
          <a:p>
            <a:pPr marL="228600" lvl="1" indent="0">
              <a:lnSpc>
                <a:spcPct val="130000"/>
              </a:lnSpc>
              <a:buNone/>
            </a:pPr>
            <a:r>
              <a:rPr lang="en-US" b="1" dirty="0"/>
              <a:t>Configuration B Performance a deeper look: </a:t>
            </a:r>
          </a:p>
          <a:p>
            <a:pPr marL="228600" lvl="1" indent="0">
              <a:lnSpc>
                <a:spcPct val="130000"/>
              </a:lnSpc>
              <a:buNone/>
            </a:pPr>
            <a:endParaRPr lang="en-US" b="1" dirty="0"/>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4" name="Picture 3">
            <a:extLst>
              <a:ext uri="{FF2B5EF4-FFF2-40B4-BE49-F238E27FC236}">
                <a16:creationId xmlns:a16="http://schemas.microsoft.com/office/drawing/2014/main" id="{1A8492CD-6858-4261-B674-954F673BE389}"/>
              </a:ext>
            </a:extLst>
          </p:cNvPr>
          <p:cNvPicPr>
            <a:picLocks noChangeAspect="1"/>
          </p:cNvPicPr>
          <p:nvPr/>
        </p:nvPicPr>
        <p:blipFill>
          <a:blip r:embed="rId2"/>
          <a:stretch>
            <a:fillRect/>
          </a:stretch>
        </p:blipFill>
        <p:spPr>
          <a:xfrm>
            <a:off x="6051307" y="2864023"/>
            <a:ext cx="4562475" cy="2381250"/>
          </a:xfrm>
          <a:prstGeom prst="rect">
            <a:avLst/>
          </a:prstGeom>
        </p:spPr>
      </p:pic>
      <p:pic>
        <p:nvPicPr>
          <p:cNvPr id="8" name="Picture 7">
            <a:extLst>
              <a:ext uri="{FF2B5EF4-FFF2-40B4-BE49-F238E27FC236}">
                <a16:creationId xmlns:a16="http://schemas.microsoft.com/office/drawing/2014/main" id="{4426BECB-8AB7-4822-AACC-4971C0E9E173}"/>
              </a:ext>
            </a:extLst>
          </p:cNvPr>
          <p:cNvPicPr>
            <a:picLocks noChangeAspect="1"/>
          </p:cNvPicPr>
          <p:nvPr/>
        </p:nvPicPr>
        <p:blipFill>
          <a:blip r:embed="rId3"/>
          <a:stretch>
            <a:fillRect/>
          </a:stretch>
        </p:blipFill>
        <p:spPr>
          <a:xfrm>
            <a:off x="583060" y="2250220"/>
            <a:ext cx="4562475" cy="4144194"/>
          </a:xfrm>
          <a:prstGeom prst="rect">
            <a:avLst/>
          </a:prstGeom>
        </p:spPr>
      </p:pic>
    </p:spTree>
    <p:extLst>
      <p:ext uri="{BB962C8B-B14F-4D97-AF65-F5344CB8AC3E}">
        <p14:creationId xmlns:p14="http://schemas.microsoft.com/office/powerpoint/2010/main" val="85571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6981825" cy="4596355"/>
          </a:xfrm>
        </p:spPr>
        <p:txBody>
          <a:bodyPr>
            <a:normAutofit lnSpcReduction="10000"/>
          </a:bodyPr>
          <a:lstStyle/>
          <a:p>
            <a:pPr marL="0" indent="0">
              <a:lnSpc>
                <a:spcPct val="120000"/>
              </a:lnSpc>
              <a:buNone/>
            </a:pPr>
            <a:r>
              <a:rPr lang="en-US" dirty="0"/>
              <a:t>Final Data Classification and Visualization</a:t>
            </a:r>
          </a:p>
          <a:p>
            <a:pPr lvl="1">
              <a:lnSpc>
                <a:spcPct val="130000"/>
              </a:lnSpc>
              <a:buFont typeface="Courier New" panose="02070309020205020404" pitchFamily="49" charset="0"/>
              <a:buChar char="o"/>
            </a:pPr>
            <a:r>
              <a:rPr lang="en-US" dirty="0"/>
              <a:t>Each node is a single tweet</a:t>
            </a:r>
          </a:p>
          <a:p>
            <a:pPr lvl="1">
              <a:lnSpc>
                <a:spcPct val="130000"/>
              </a:lnSpc>
              <a:buFont typeface="Courier New" panose="02070309020205020404" pitchFamily="49" charset="0"/>
              <a:buChar char="o"/>
            </a:pPr>
            <a:r>
              <a:rPr lang="en-US" dirty="0"/>
              <a:t>Each edge represents a response to a tweet</a:t>
            </a:r>
          </a:p>
          <a:p>
            <a:pPr lvl="1">
              <a:lnSpc>
                <a:spcPct val="130000"/>
              </a:lnSpc>
              <a:buFont typeface="Courier New" panose="02070309020205020404" pitchFamily="49" charset="0"/>
              <a:buChar char="o"/>
            </a:pPr>
            <a:r>
              <a:rPr lang="en-US" dirty="0"/>
              <a:t>The bigger node in each chain represents the root node, all other in the chain make up all the replies. </a:t>
            </a:r>
          </a:p>
          <a:p>
            <a:pPr lvl="1">
              <a:lnSpc>
                <a:spcPct val="130000"/>
              </a:lnSpc>
              <a:buFont typeface="Courier New" panose="02070309020205020404" pitchFamily="49" charset="0"/>
              <a:buChar char="o"/>
            </a:pPr>
            <a:r>
              <a:rPr lang="en-US" dirty="0"/>
              <a:t>Color represents sentiment, and opacity or alpha, is how strong the indication was for the particular sentiment. </a:t>
            </a:r>
          </a:p>
          <a:p>
            <a:pPr marL="228600" lvl="1" indent="0">
              <a:lnSpc>
                <a:spcPct val="130000"/>
              </a:lnSpc>
              <a:buNone/>
            </a:pPr>
            <a:endParaRPr lang="en-US" dirty="0"/>
          </a:p>
          <a:p>
            <a:pPr marL="228600" lvl="1" indent="0">
              <a:lnSpc>
                <a:spcPct val="130000"/>
              </a:lnSpc>
              <a:buNone/>
            </a:pPr>
            <a:endParaRPr lang="en-US" b="1"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4" name="Picture 3">
            <a:extLst>
              <a:ext uri="{FF2B5EF4-FFF2-40B4-BE49-F238E27FC236}">
                <a16:creationId xmlns:a16="http://schemas.microsoft.com/office/drawing/2014/main" id="{93487754-D8F9-4BF3-BB31-C96A891123DD}"/>
              </a:ext>
            </a:extLst>
          </p:cNvPr>
          <p:cNvPicPr>
            <a:picLocks noChangeAspect="1"/>
          </p:cNvPicPr>
          <p:nvPr/>
        </p:nvPicPr>
        <p:blipFill>
          <a:blip r:embed="rId2"/>
          <a:stretch>
            <a:fillRect/>
          </a:stretch>
        </p:blipFill>
        <p:spPr>
          <a:xfrm>
            <a:off x="7252585" y="1696767"/>
            <a:ext cx="4706052" cy="3633787"/>
          </a:xfrm>
          <a:prstGeom prst="rect">
            <a:avLst/>
          </a:prstGeom>
        </p:spPr>
      </p:pic>
      <p:pic>
        <p:nvPicPr>
          <p:cNvPr id="5" name="Picture 4">
            <a:extLst>
              <a:ext uri="{FF2B5EF4-FFF2-40B4-BE49-F238E27FC236}">
                <a16:creationId xmlns:a16="http://schemas.microsoft.com/office/drawing/2014/main" id="{DAFB7FED-C5C0-4E6E-81E3-2D01A1B5306F}"/>
              </a:ext>
            </a:extLst>
          </p:cNvPr>
          <p:cNvPicPr>
            <a:picLocks noChangeAspect="1"/>
          </p:cNvPicPr>
          <p:nvPr/>
        </p:nvPicPr>
        <p:blipFill>
          <a:blip r:embed="rId3"/>
          <a:stretch>
            <a:fillRect/>
          </a:stretch>
        </p:blipFill>
        <p:spPr>
          <a:xfrm>
            <a:off x="9281807" y="373695"/>
            <a:ext cx="986809" cy="1191762"/>
          </a:xfrm>
          <a:prstGeom prst="rect">
            <a:avLst/>
          </a:prstGeom>
        </p:spPr>
      </p:pic>
    </p:spTree>
    <p:extLst>
      <p:ext uri="{BB962C8B-B14F-4D97-AF65-F5344CB8AC3E}">
        <p14:creationId xmlns:p14="http://schemas.microsoft.com/office/powerpoint/2010/main" val="423287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451800"/>
            <a:ext cx="11430000" cy="4596355"/>
          </a:xfrm>
        </p:spPr>
        <p:txBody>
          <a:bodyPr>
            <a:normAutofit/>
          </a:bodyPr>
          <a:lstStyle/>
          <a:p>
            <a:pPr>
              <a:lnSpc>
                <a:spcPct val="120000"/>
              </a:lnSpc>
            </a:pPr>
            <a:r>
              <a:rPr lang="en-US" b="1" kern="2000" baseline="6000" dirty="0"/>
              <a:t>Motivation</a:t>
            </a:r>
          </a:p>
          <a:p>
            <a:pPr marL="457200" lvl="1" indent="0">
              <a:lnSpc>
                <a:spcPct val="120000"/>
              </a:lnSpc>
              <a:buNone/>
            </a:pPr>
            <a:endParaRPr lang="en-US" sz="2600" kern="2000" baseline="6000" dirty="0"/>
          </a:p>
          <a:p>
            <a:pPr marL="457200" lvl="1" indent="0">
              <a:lnSpc>
                <a:spcPct val="120000"/>
              </a:lnSpc>
              <a:buNone/>
            </a:pPr>
            <a:r>
              <a:rPr lang="en-US" sz="2600" kern="2700" baseline="6000" dirty="0"/>
              <a:t>Misinformation spread by social media has a tangible impact on the real words, as witnessed by events within the last year. Algorithms used by social media companies can silo individuals in their affiliated groups, polarize conversations, and spread inflammatory topics within seconds. The dense connectivity, and the lack of human emotional insight on social media lacks crucial social clues that humans use in their physical interaction. These social and emotional clues help people judge how to respond to a particular event. </a:t>
            </a:r>
          </a:p>
          <a:p>
            <a:pPr marL="457200" lvl="1" indent="0">
              <a:lnSpc>
                <a:spcPct val="120000"/>
              </a:lnSpc>
              <a:buNone/>
            </a:pPr>
            <a:endParaRPr lang="en-US" sz="2600" kern="2000" baseline="6000" dirty="0"/>
          </a:p>
          <a:p>
            <a:pPr marL="457200" lvl="1" indent="0">
              <a:lnSpc>
                <a:spcPct val="120000"/>
              </a:lnSpc>
              <a:buNone/>
            </a:pPr>
            <a:r>
              <a:rPr lang="en-US" sz="2600" kern="2000" baseline="6000" dirty="0"/>
              <a:t>This Piper Gradient cap stone project attempts to add emotional context to tweets, and their underlining relational graphs. Emotional ques can inform users about the conversations they choose to participate in, and prepares the to respond with additional social context. Furthermore, the tweet emotional insights can be used by analysis to better understand how these sentiments are spread from tweet to tweet, and what emotions are dominant in different clusters (users or topical clusters). </a:t>
            </a:r>
          </a:p>
          <a:p>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Introduction </a:t>
            </a:r>
          </a:p>
        </p:txBody>
      </p:sp>
      <p:pic>
        <p:nvPicPr>
          <p:cNvPr id="4" name="Picture 3">
            <a:extLst>
              <a:ext uri="{FF2B5EF4-FFF2-40B4-BE49-F238E27FC236}">
                <a16:creationId xmlns:a16="http://schemas.microsoft.com/office/drawing/2014/main" id="{0F0F0CEE-903D-4507-94DA-6C322B4C5D5A}"/>
              </a:ext>
            </a:extLst>
          </p:cNvPr>
          <p:cNvPicPr>
            <a:picLocks noChangeAspect="1"/>
          </p:cNvPicPr>
          <p:nvPr/>
        </p:nvPicPr>
        <p:blipFill>
          <a:blip r:embed="rId2"/>
          <a:stretch>
            <a:fillRect/>
          </a:stretch>
        </p:blipFill>
        <p:spPr>
          <a:xfrm>
            <a:off x="9159259" y="619602"/>
            <a:ext cx="986809" cy="1191762"/>
          </a:xfrm>
          <a:prstGeom prst="rect">
            <a:avLst/>
          </a:prstGeom>
        </p:spPr>
      </p:pic>
      <p:pic>
        <p:nvPicPr>
          <p:cNvPr id="5" name="Picture 4">
            <a:extLst>
              <a:ext uri="{FF2B5EF4-FFF2-40B4-BE49-F238E27FC236}">
                <a16:creationId xmlns:a16="http://schemas.microsoft.com/office/drawing/2014/main" id="{EE57DB47-11D6-4297-88F7-90679664CDBC}"/>
              </a:ext>
            </a:extLst>
          </p:cNvPr>
          <p:cNvPicPr>
            <a:picLocks noChangeAspect="1"/>
          </p:cNvPicPr>
          <p:nvPr/>
        </p:nvPicPr>
        <p:blipFill>
          <a:blip r:embed="rId3"/>
          <a:stretch>
            <a:fillRect/>
          </a:stretch>
        </p:blipFill>
        <p:spPr>
          <a:xfrm rot="16200000">
            <a:off x="6816600" y="-125646"/>
            <a:ext cx="2003060" cy="2682258"/>
          </a:xfrm>
          <a:prstGeom prst="rect">
            <a:avLst/>
          </a:prstGeom>
        </p:spPr>
      </p:pic>
      <p:pic>
        <p:nvPicPr>
          <p:cNvPr id="6" name="Picture 5">
            <a:extLst>
              <a:ext uri="{FF2B5EF4-FFF2-40B4-BE49-F238E27FC236}">
                <a16:creationId xmlns:a16="http://schemas.microsoft.com/office/drawing/2014/main" id="{A184C654-E1DE-4AB2-A559-D6EBB312786D}"/>
              </a:ext>
            </a:extLst>
          </p:cNvPr>
          <p:cNvPicPr>
            <a:picLocks noChangeAspect="1"/>
          </p:cNvPicPr>
          <p:nvPr/>
        </p:nvPicPr>
        <p:blipFill>
          <a:blip r:embed="rId4"/>
          <a:stretch>
            <a:fillRect/>
          </a:stretch>
        </p:blipFill>
        <p:spPr>
          <a:xfrm>
            <a:off x="5238750" y="770568"/>
            <a:ext cx="1620848" cy="1069376"/>
          </a:xfrm>
          <a:prstGeom prst="rect">
            <a:avLst/>
          </a:prstGeom>
        </p:spPr>
      </p:pic>
    </p:spTree>
    <p:extLst>
      <p:ext uri="{BB962C8B-B14F-4D97-AF65-F5344CB8AC3E}">
        <p14:creationId xmlns:p14="http://schemas.microsoft.com/office/powerpoint/2010/main" val="40033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437167" y="1031384"/>
            <a:ext cx="11468493" cy="2205148"/>
          </a:xfrm>
        </p:spPr>
        <p:txBody>
          <a:bodyPr>
            <a:normAutofit/>
          </a:bodyPr>
          <a:lstStyle/>
          <a:p>
            <a:pPr marL="0" indent="0">
              <a:lnSpc>
                <a:spcPct val="120000"/>
              </a:lnSpc>
              <a:buNone/>
            </a:pPr>
            <a:r>
              <a:rPr lang="en-US" dirty="0"/>
              <a:t>Dataset Challenges</a:t>
            </a:r>
          </a:p>
          <a:p>
            <a:pPr lvl="1">
              <a:lnSpc>
                <a:spcPct val="130000"/>
              </a:lnSpc>
              <a:buFont typeface="Courier New" panose="02070309020205020404" pitchFamily="49" charset="0"/>
              <a:buChar char="o"/>
            </a:pPr>
            <a:r>
              <a:rPr lang="en-US" sz="1500" dirty="0"/>
              <a:t>Derived sentiments used a vector distance calculation between each tweet vector and a predefined vocabulary with sentimental labels. Tweet vector distance was then used to assign a label to each tweet as another benchmark measure. </a:t>
            </a:r>
          </a:p>
          <a:p>
            <a:pPr lvl="1">
              <a:lnSpc>
                <a:spcPct val="130000"/>
              </a:lnSpc>
              <a:buFont typeface="Courier New" panose="02070309020205020404" pitchFamily="49" charset="0"/>
              <a:buChar char="o"/>
            </a:pPr>
            <a:r>
              <a:rPr lang="en-US" sz="1500" dirty="0"/>
              <a:t>Spacy sentiment prediction can be interpreted as -1 negative 0 neutral and 1 as positive. </a:t>
            </a:r>
          </a:p>
          <a:p>
            <a:pPr lvl="1">
              <a:lnSpc>
                <a:spcPct val="130000"/>
              </a:lnSpc>
              <a:buFont typeface="Courier New" panose="02070309020205020404" pitchFamily="49" charset="0"/>
              <a:buChar char="o"/>
            </a:pPr>
            <a:r>
              <a:rPr lang="en-US" sz="1500" dirty="0"/>
              <a:t>CNN model predicted labels can then be compared to both Spacy, vector derived sentiments, and heuristically to the actual text.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8" name="Picture 7">
            <a:extLst>
              <a:ext uri="{FF2B5EF4-FFF2-40B4-BE49-F238E27FC236}">
                <a16:creationId xmlns:a16="http://schemas.microsoft.com/office/drawing/2014/main" id="{6CAFD42C-2193-4C18-881D-7C70DE888254}"/>
              </a:ext>
            </a:extLst>
          </p:cNvPr>
          <p:cNvPicPr>
            <a:picLocks noChangeAspect="1"/>
          </p:cNvPicPr>
          <p:nvPr/>
        </p:nvPicPr>
        <p:blipFill>
          <a:blip r:embed="rId2"/>
          <a:stretch>
            <a:fillRect/>
          </a:stretch>
        </p:blipFill>
        <p:spPr>
          <a:xfrm>
            <a:off x="0" y="3621469"/>
            <a:ext cx="12192000" cy="2408296"/>
          </a:xfrm>
          <a:prstGeom prst="rect">
            <a:avLst/>
          </a:prstGeom>
        </p:spPr>
      </p:pic>
    </p:spTree>
    <p:extLst>
      <p:ext uri="{BB962C8B-B14F-4D97-AF65-F5344CB8AC3E}">
        <p14:creationId xmlns:p14="http://schemas.microsoft.com/office/powerpoint/2010/main" val="791410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a:xfrm>
            <a:off x="381000" y="1215484"/>
            <a:ext cx="6981825" cy="4596355"/>
          </a:xfrm>
        </p:spPr>
        <p:txBody>
          <a:bodyPr>
            <a:normAutofit/>
          </a:bodyPr>
          <a:lstStyle/>
          <a:p>
            <a:pPr marL="0" indent="0">
              <a:lnSpc>
                <a:spcPct val="120000"/>
              </a:lnSpc>
              <a:buNone/>
            </a:pPr>
            <a:r>
              <a:rPr lang="en-US" dirty="0"/>
              <a:t>Dataset Challenges</a:t>
            </a:r>
          </a:p>
          <a:p>
            <a:pPr lvl="1">
              <a:lnSpc>
                <a:spcPct val="130000"/>
              </a:lnSpc>
              <a:buFont typeface="Courier New" panose="02070309020205020404" pitchFamily="49" charset="0"/>
              <a:buChar char="o"/>
            </a:pPr>
            <a:r>
              <a:rPr lang="en-US" dirty="0"/>
              <a:t>Either initial query parameters, or how data was cleaned and up filtered later by the piper team, left many response ids missing from the datasets. </a:t>
            </a:r>
          </a:p>
          <a:p>
            <a:pPr lvl="1">
              <a:lnSpc>
                <a:spcPct val="130000"/>
              </a:lnSpc>
              <a:buFont typeface="Courier New" panose="02070309020205020404" pitchFamily="49" charset="0"/>
              <a:buChar char="o"/>
            </a:pPr>
            <a:r>
              <a:rPr lang="en-US" dirty="0"/>
              <a:t>Thus, the relational graphs are incomplete, and the true insight that can be gained is yet to be realized by a larger dataset.</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r>
              <a:rPr lang="en-US" dirty="0"/>
              <a:t>Convolutional Neural Net (CNN)  </a:t>
            </a:r>
          </a:p>
        </p:txBody>
      </p:sp>
      <p:pic>
        <p:nvPicPr>
          <p:cNvPr id="4" name="Picture 3">
            <a:extLst>
              <a:ext uri="{FF2B5EF4-FFF2-40B4-BE49-F238E27FC236}">
                <a16:creationId xmlns:a16="http://schemas.microsoft.com/office/drawing/2014/main" id="{93487754-D8F9-4BF3-BB31-C96A891123DD}"/>
              </a:ext>
            </a:extLst>
          </p:cNvPr>
          <p:cNvPicPr>
            <a:picLocks noChangeAspect="1"/>
          </p:cNvPicPr>
          <p:nvPr/>
        </p:nvPicPr>
        <p:blipFill>
          <a:blip r:embed="rId2"/>
          <a:stretch>
            <a:fillRect/>
          </a:stretch>
        </p:blipFill>
        <p:spPr>
          <a:xfrm>
            <a:off x="7252585" y="1696767"/>
            <a:ext cx="4706052" cy="3633787"/>
          </a:xfrm>
          <a:prstGeom prst="rect">
            <a:avLst/>
          </a:prstGeom>
        </p:spPr>
      </p:pic>
      <p:pic>
        <p:nvPicPr>
          <p:cNvPr id="5" name="Picture 4">
            <a:extLst>
              <a:ext uri="{FF2B5EF4-FFF2-40B4-BE49-F238E27FC236}">
                <a16:creationId xmlns:a16="http://schemas.microsoft.com/office/drawing/2014/main" id="{DAFB7FED-C5C0-4E6E-81E3-2D01A1B5306F}"/>
              </a:ext>
            </a:extLst>
          </p:cNvPr>
          <p:cNvPicPr>
            <a:picLocks noChangeAspect="1"/>
          </p:cNvPicPr>
          <p:nvPr/>
        </p:nvPicPr>
        <p:blipFill>
          <a:blip r:embed="rId3"/>
          <a:stretch>
            <a:fillRect/>
          </a:stretch>
        </p:blipFill>
        <p:spPr>
          <a:xfrm>
            <a:off x="9281807" y="373695"/>
            <a:ext cx="986809" cy="1191762"/>
          </a:xfrm>
          <a:prstGeom prst="rect">
            <a:avLst/>
          </a:prstGeom>
        </p:spPr>
      </p:pic>
    </p:spTree>
    <p:extLst>
      <p:ext uri="{BB962C8B-B14F-4D97-AF65-F5344CB8AC3E}">
        <p14:creationId xmlns:p14="http://schemas.microsoft.com/office/powerpoint/2010/main" val="119273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a:xfrm>
            <a:off x="381000" y="200722"/>
            <a:ext cx="6773944" cy="1014761"/>
          </a:xfrm>
        </p:spPr>
        <p:txBody>
          <a:bodyPr>
            <a:normAutofit/>
          </a:bodyPr>
          <a:lstStyle/>
          <a:p>
            <a:pPr>
              <a:lnSpc>
                <a:spcPct val="120000"/>
              </a:lnSpc>
            </a:pPr>
            <a:r>
              <a:rPr lang="en-US" dirty="0"/>
              <a:t>Process</a:t>
            </a:r>
          </a:p>
        </p:txBody>
      </p:sp>
      <p:grpSp>
        <p:nvGrpSpPr>
          <p:cNvPr id="5" name="Group 4">
            <a:extLst>
              <a:ext uri="{FF2B5EF4-FFF2-40B4-BE49-F238E27FC236}">
                <a16:creationId xmlns:a16="http://schemas.microsoft.com/office/drawing/2014/main" id="{1E9CDDF1-A7C8-418C-A135-15C47C4288F3}"/>
              </a:ext>
            </a:extLst>
          </p:cNvPr>
          <p:cNvGrpSpPr/>
          <p:nvPr/>
        </p:nvGrpSpPr>
        <p:grpSpPr>
          <a:xfrm>
            <a:off x="893387" y="2788036"/>
            <a:ext cx="1077154" cy="1292050"/>
            <a:chOff x="1846613" y="4096735"/>
            <a:chExt cx="1383010" cy="1683839"/>
          </a:xfrm>
        </p:grpSpPr>
        <p:pic>
          <p:nvPicPr>
            <p:cNvPr id="8194" name="Picture 2" descr="Python Programming with Google Colab - javatpoint">
              <a:extLst>
                <a:ext uri="{FF2B5EF4-FFF2-40B4-BE49-F238E27FC236}">
                  <a16:creationId xmlns:a16="http://schemas.microsoft.com/office/drawing/2014/main" id="{948C02CF-1462-4B45-9451-FBF4B4336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AE4DE3-87E9-49A1-BA43-2303135EB8AF}"/>
                </a:ext>
              </a:extLst>
            </p:cNvPr>
            <p:cNvSpPr/>
            <p:nvPr/>
          </p:nvSpPr>
          <p:spPr>
            <a:xfrm>
              <a:off x="1846613" y="5178918"/>
              <a:ext cx="1383010" cy="601656"/>
            </a:xfrm>
            <a:prstGeom prst="rect">
              <a:avLst/>
            </a:prstGeom>
          </p:spPr>
          <p:txBody>
            <a:bodyPr wrap="none">
              <a:spAutoFit/>
            </a:bodyPr>
            <a:lstStyle/>
            <a:p>
              <a:pPr algn="ctr"/>
              <a:r>
                <a:rPr lang="en-US" sz="1200" dirty="0"/>
                <a:t>CNN Train </a:t>
              </a:r>
            </a:p>
            <a:p>
              <a:pPr algn="ctr"/>
              <a:r>
                <a:rPr lang="en-US" sz="1200" dirty="0"/>
                <a:t>and Validation</a:t>
              </a:r>
            </a:p>
          </p:txBody>
        </p:sp>
      </p:grpSp>
      <p:grpSp>
        <p:nvGrpSpPr>
          <p:cNvPr id="19" name="Group 18">
            <a:extLst>
              <a:ext uri="{FF2B5EF4-FFF2-40B4-BE49-F238E27FC236}">
                <a16:creationId xmlns:a16="http://schemas.microsoft.com/office/drawing/2014/main" id="{A0987331-6186-4AA9-BD23-39398E60C65B}"/>
              </a:ext>
            </a:extLst>
          </p:cNvPr>
          <p:cNvGrpSpPr/>
          <p:nvPr/>
        </p:nvGrpSpPr>
        <p:grpSpPr>
          <a:xfrm>
            <a:off x="3206148" y="2775798"/>
            <a:ext cx="1077154" cy="1476716"/>
            <a:chOff x="1846614" y="4096735"/>
            <a:chExt cx="1383009" cy="1924501"/>
          </a:xfrm>
        </p:grpSpPr>
        <p:pic>
          <p:nvPicPr>
            <p:cNvPr id="20" name="Picture 2" descr="Python Programming with Google Colab - javatpoint">
              <a:extLst>
                <a:ext uri="{FF2B5EF4-FFF2-40B4-BE49-F238E27FC236}">
                  <a16:creationId xmlns:a16="http://schemas.microsoft.com/office/drawing/2014/main" id="{C4B14FB2-063D-4A25-991B-6EF43208A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A83AB66-05A8-4BBE-99AC-35ACDFA119DC}"/>
                </a:ext>
              </a:extLst>
            </p:cNvPr>
            <p:cNvSpPr/>
            <p:nvPr/>
          </p:nvSpPr>
          <p:spPr>
            <a:xfrm>
              <a:off x="1880248" y="5178918"/>
              <a:ext cx="1315748" cy="842318"/>
            </a:xfrm>
            <a:prstGeom prst="rect">
              <a:avLst/>
            </a:prstGeom>
          </p:spPr>
          <p:txBody>
            <a:bodyPr wrap="none">
              <a:spAutoFit/>
            </a:bodyPr>
            <a:lstStyle/>
            <a:p>
              <a:pPr algn="ctr"/>
              <a:r>
                <a:rPr lang="en-US" sz="1200" dirty="0"/>
                <a:t>Model </a:t>
              </a:r>
            </a:p>
            <a:p>
              <a:pPr algn="ctr"/>
              <a:r>
                <a:rPr lang="en-US" sz="1200" dirty="0"/>
                <a:t>Performance </a:t>
              </a:r>
            </a:p>
            <a:p>
              <a:pPr algn="ctr"/>
              <a:r>
                <a:rPr lang="en-US" sz="1200" dirty="0"/>
                <a:t>Review</a:t>
              </a:r>
            </a:p>
          </p:txBody>
        </p:sp>
      </p:grpSp>
      <p:grpSp>
        <p:nvGrpSpPr>
          <p:cNvPr id="22" name="Group 21">
            <a:extLst>
              <a:ext uri="{FF2B5EF4-FFF2-40B4-BE49-F238E27FC236}">
                <a16:creationId xmlns:a16="http://schemas.microsoft.com/office/drawing/2014/main" id="{98EFA112-2D97-4676-A157-0FE0CE242752}"/>
              </a:ext>
            </a:extLst>
          </p:cNvPr>
          <p:cNvGrpSpPr/>
          <p:nvPr/>
        </p:nvGrpSpPr>
        <p:grpSpPr>
          <a:xfrm>
            <a:off x="5410110" y="2788036"/>
            <a:ext cx="1077154" cy="1476716"/>
            <a:chOff x="1846614" y="4096735"/>
            <a:chExt cx="1383009" cy="1924501"/>
          </a:xfrm>
        </p:grpSpPr>
        <p:pic>
          <p:nvPicPr>
            <p:cNvPr id="23" name="Picture 2" descr="Python Programming with Google Colab - javatpoint">
              <a:extLst>
                <a:ext uri="{FF2B5EF4-FFF2-40B4-BE49-F238E27FC236}">
                  <a16:creationId xmlns:a16="http://schemas.microsoft.com/office/drawing/2014/main" id="{CA458EE0-CAC8-42F1-BB95-6460C5D48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C9AB553-AD74-4A82-96A3-2D5DB059184E}"/>
                </a:ext>
              </a:extLst>
            </p:cNvPr>
            <p:cNvSpPr/>
            <p:nvPr/>
          </p:nvSpPr>
          <p:spPr>
            <a:xfrm>
              <a:off x="2038808" y="5178918"/>
              <a:ext cx="998625" cy="842318"/>
            </a:xfrm>
            <a:prstGeom prst="rect">
              <a:avLst/>
            </a:prstGeom>
          </p:spPr>
          <p:txBody>
            <a:bodyPr wrap="none">
              <a:spAutoFit/>
            </a:bodyPr>
            <a:lstStyle/>
            <a:p>
              <a:pPr algn="ctr"/>
              <a:r>
                <a:rPr lang="en-US" sz="1200" dirty="0"/>
                <a:t>Classify </a:t>
              </a:r>
            </a:p>
            <a:p>
              <a:pPr algn="ctr"/>
              <a:r>
                <a:rPr lang="en-US" sz="1200" dirty="0"/>
                <a:t>Data </a:t>
              </a:r>
            </a:p>
            <a:p>
              <a:pPr algn="ctr"/>
              <a:r>
                <a:rPr lang="en-US" sz="1200" dirty="0"/>
                <a:t>with CNN</a:t>
              </a:r>
            </a:p>
          </p:txBody>
        </p:sp>
      </p:grpSp>
      <p:grpSp>
        <p:nvGrpSpPr>
          <p:cNvPr id="25" name="Group 24">
            <a:extLst>
              <a:ext uri="{FF2B5EF4-FFF2-40B4-BE49-F238E27FC236}">
                <a16:creationId xmlns:a16="http://schemas.microsoft.com/office/drawing/2014/main" id="{91C0FC4C-62E3-4346-B307-D9D8AA80096F}"/>
              </a:ext>
            </a:extLst>
          </p:cNvPr>
          <p:cNvGrpSpPr/>
          <p:nvPr/>
        </p:nvGrpSpPr>
        <p:grpSpPr>
          <a:xfrm>
            <a:off x="8027360" y="3618421"/>
            <a:ext cx="1275542" cy="1476716"/>
            <a:chOff x="1719256" y="4096735"/>
            <a:chExt cx="1637731" cy="1924501"/>
          </a:xfrm>
        </p:grpSpPr>
        <p:pic>
          <p:nvPicPr>
            <p:cNvPr id="26" name="Picture 2" descr="Python Programming with Google Colab - javatpoint">
              <a:extLst>
                <a:ext uri="{FF2B5EF4-FFF2-40B4-BE49-F238E27FC236}">
                  <a16:creationId xmlns:a16="http://schemas.microsoft.com/office/drawing/2014/main" id="{CDC5D498-1094-455F-BB98-849E6144C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CA010797-9E26-40C5-82B0-7F6A5E6913A1}"/>
                </a:ext>
              </a:extLst>
            </p:cNvPr>
            <p:cNvSpPr/>
            <p:nvPr/>
          </p:nvSpPr>
          <p:spPr>
            <a:xfrm>
              <a:off x="1719256" y="5178918"/>
              <a:ext cx="1637731" cy="842318"/>
            </a:xfrm>
            <a:prstGeom prst="rect">
              <a:avLst/>
            </a:prstGeom>
          </p:spPr>
          <p:txBody>
            <a:bodyPr wrap="none">
              <a:spAutoFit/>
            </a:bodyPr>
            <a:lstStyle/>
            <a:p>
              <a:pPr algn="ctr"/>
              <a:r>
                <a:rPr lang="en-US" sz="1200" dirty="0"/>
                <a:t>Build </a:t>
              </a:r>
            </a:p>
            <a:p>
              <a:pPr algn="ctr"/>
              <a:r>
                <a:rPr lang="en-US" sz="1200" dirty="0"/>
                <a:t>Nodes and Edges</a:t>
              </a:r>
            </a:p>
            <a:p>
              <a:pPr algn="ctr"/>
              <a:r>
                <a:rPr lang="en-US" sz="1200" dirty="0"/>
                <a:t>With new Classes</a:t>
              </a:r>
            </a:p>
          </p:txBody>
        </p:sp>
      </p:grpSp>
      <p:grpSp>
        <p:nvGrpSpPr>
          <p:cNvPr id="28" name="Group 27">
            <a:extLst>
              <a:ext uri="{FF2B5EF4-FFF2-40B4-BE49-F238E27FC236}">
                <a16:creationId xmlns:a16="http://schemas.microsoft.com/office/drawing/2014/main" id="{80C0DA14-585C-4B4B-B094-147E678F06B7}"/>
              </a:ext>
            </a:extLst>
          </p:cNvPr>
          <p:cNvGrpSpPr/>
          <p:nvPr/>
        </p:nvGrpSpPr>
        <p:grpSpPr>
          <a:xfrm>
            <a:off x="10315831" y="3574339"/>
            <a:ext cx="1113126" cy="1292050"/>
            <a:chOff x="1823522" y="4096735"/>
            <a:chExt cx="1429196" cy="1683839"/>
          </a:xfrm>
        </p:grpSpPr>
        <p:pic>
          <p:nvPicPr>
            <p:cNvPr id="29" name="Picture 2" descr="Python Programming with Google Colab - javatpoint">
              <a:extLst>
                <a:ext uri="{FF2B5EF4-FFF2-40B4-BE49-F238E27FC236}">
                  <a16:creationId xmlns:a16="http://schemas.microsoft.com/office/drawing/2014/main" id="{C18F1BB1-6A32-4D12-9112-464DF6584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F613C92A-0E85-4FF5-91E6-C7BF8D1912D9}"/>
                </a:ext>
              </a:extLst>
            </p:cNvPr>
            <p:cNvSpPr/>
            <p:nvPr/>
          </p:nvSpPr>
          <p:spPr>
            <a:xfrm>
              <a:off x="1823522" y="5178918"/>
              <a:ext cx="1429196" cy="601656"/>
            </a:xfrm>
            <a:prstGeom prst="rect">
              <a:avLst/>
            </a:prstGeom>
          </p:spPr>
          <p:txBody>
            <a:bodyPr wrap="none">
              <a:spAutoFit/>
            </a:bodyPr>
            <a:lstStyle/>
            <a:p>
              <a:pPr algn="ctr"/>
              <a:r>
                <a:rPr lang="en-US" sz="1200" dirty="0"/>
                <a:t>Grow </a:t>
              </a:r>
            </a:p>
            <a:p>
              <a:pPr algn="ctr"/>
              <a:r>
                <a:rPr lang="en-US" sz="1200" dirty="0"/>
                <a:t>Relational Tree</a:t>
              </a:r>
            </a:p>
          </p:txBody>
        </p:sp>
      </p:grpSp>
      <p:sp>
        <p:nvSpPr>
          <p:cNvPr id="32" name="Arrow: Right 31">
            <a:extLst>
              <a:ext uri="{FF2B5EF4-FFF2-40B4-BE49-F238E27FC236}">
                <a16:creationId xmlns:a16="http://schemas.microsoft.com/office/drawing/2014/main" id="{C240E784-4DF5-44D0-9735-05E0E89E389B}"/>
              </a:ext>
            </a:extLst>
          </p:cNvPr>
          <p:cNvSpPr/>
          <p:nvPr/>
        </p:nvSpPr>
        <p:spPr>
          <a:xfrm>
            <a:off x="4550253" y="3286800"/>
            <a:ext cx="669303" cy="287539"/>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51311D3F-948A-42E5-A19A-AB020F96167D}"/>
              </a:ext>
            </a:extLst>
          </p:cNvPr>
          <p:cNvSpPr/>
          <p:nvPr/>
        </p:nvSpPr>
        <p:spPr>
          <a:xfrm rot="1455052">
            <a:off x="7091129" y="3730948"/>
            <a:ext cx="669303" cy="287539"/>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8EC7812B-DBC4-4CCB-8284-409D52B775C5}"/>
              </a:ext>
            </a:extLst>
          </p:cNvPr>
          <p:cNvSpPr/>
          <p:nvPr/>
        </p:nvSpPr>
        <p:spPr>
          <a:xfrm rot="20640500">
            <a:off x="7024998" y="2966231"/>
            <a:ext cx="669303" cy="287539"/>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1">
            <a:extLst>
              <a:ext uri="{FF2B5EF4-FFF2-40B4-BE49-F238E27FC236}">
                <a16:creationId xmlns:a16="http://schemas.microsoft.com/office/drawing/2014/main" id="{A4E805E4-ED70-472B-A338-130976373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6" y="4747174"/>
            <a:ext cx="2095076" cy="8913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EC0AC0A-0991-407C-B102-D0E7A3668660}"/>
              </a:ext>
            </a:extLst>
          </p:cNvPr>
          <p:cNvPicPr>
            <a:picLocks noChangeAspect="1"/>
          </p:cNvPicPr>
          <p:nvPr/>
        </p:nvPicPr>
        <p:blipFill>
          <a:blip r:embed="rId4"/>
          <a:stretch>
            <a:fillRect/>
          </a:stretch>
        </p:blipFill>
        <p:spPr>
          <a:xfrm>
            <a:off x="3116807" y="4529436"/>
            <a:ext cx="1503888" cy="1366014"/>
          </a:xfrm>
          <a:prstGeom prst="rect">
            <a:avLst/>
          </a:prstGeom>
        </p:spPr>
      </p:pic>
      <p:pic>
        <p:nvPicPr>
          <p:cNvPr id="31" name="Picture 30">
            <a:extLst>
              <a:ext uri="{FF2B5EF4-FFF2-40B4-BE49-F238E27FC236}">
                <a16:creationId xmlns:a16="http://schemas.microsoft.com/office/drawing/2014/main" id="{11129E39-063F-4A8B-B88C-7238645D93AF}"/>
              </a:ext>
            </a:extLst>
          </p:cNvPr>
          <p:cNvPicPr>
            <a:picLocks noChangeAspect="1"/>
          </p:cNvPicPr>
          <p:nvPr/>
        </p:nvPicPr>
        <p:blipFill>
          <a:blip r:embed="rId5"/>
          <a:stretch>
            <a:fillRect/>
          </a:stretch>
        </p:blipFill>
        <p:spPr>
          <a:xfrm>
            <a:off x="5292213" y="4448806"/>
            <a:ext cx="1392380" cy="1851407"/>
          </a:xfrm>
          <a:prstGeom prst="rect">
            <a:avLst/>
          </a:prstGeom>
        </p:spPr>
      </p:pic>
      <p:sp>
        <p:nvSpPr>
          <p:cNvPr id="38" name="Arrow: Curved Right 37">
            <a:extLst>
              <a:ext uri="{FF2B5EF4-FFF2-40B4-BE49-F238E27FC236}">
                <a16:creationId xmlns:a16="http://schemas.microsoft.com/office/drawing/2014/main" id="{7115929A-F5D2-4B0A-9F77-DB18077635C1}"/>
              </a:ext>
            </a:extLst>
          </p:cNvPr>
          <p:cNvSpPr/>
          <p:nvPr/>
        </p:nvSpPr>
        <p:spPr>
          <a:xfrm>
            <a:off x="2140278" y="3103839"/>
            <a:ext cx="325068" cy="646331"/>
          </a:xfrm>
          <a:prstGeom prst="curved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Curved Right 39">
            <a:extLst>
              <a:ext uri="{FF2B5EF4-FFF2-40B4-BE49-F238E27FC236}">
                <a16:creationId xmlns:a16="http://schemas.microsoft.com/office/drawing/2014/main" id="{9CE280D9-0639-4353-9360-2909EDAFCDC6}"/>
              </a:ext>
            </a:extLst>
          </p:cNvPr>
          <p:cNvSpPr/>
          <p:nvPr/>
        </p:nvSpPr>
        <p:spPr>
          <a:xfrm rot="10800000">
            <a:off x="2564538" y="3073861"/>
            <a:ext cx="325068" cy="646331"/>
          </a:xfrm>
          <a:prstGeom prst="curvedRight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D228E73E-AD77-4265-A473-DDB52475F9D5}"/>
              </a:ext>
            </a:extLst>
          </p:cNvPr>
          <p:cNvSpPr/>
          <p:nvPr/>
        </p:nvSpPr>
        <p:spPr>
          <a:xfrm>
            <a:off x="4068618" y="938297"/>
            <a:ext cx="4054764" cy="369332"/>
          </a:xfrm>
          <a:prstGeom prst="rect">
            <a:avLst/>
          </a:prstGeom>
        </p:spPr>
        <p:txBody>
          <a:bodyPr wrap="none">
            <a:spAutoFit/>
          </a:bodyPr>
          <a:lstStyle/>
          <a:p>
            <a:r>
              <a:rPr lang="en-US" b="1" dirty="0"/>
              <a:t>Workflow </a:t>
            </a:r>
            <a:r>
              <a:rPr lang="en-US" b="1" dirty="0" err="1"/>
              <a:t>Colab</a:t>
            </a:r>
            <a:r>
              <a:rPr lang="en-US" b="1" dirty="0"/>
              <a:t> Notebook Process Flow </a:t>
            </a:r>
          </a:p>
        </p:txBody>
      </p:sp>
      <p:sp>
        <p:nvSpPr>
          <p:cNvPr id="41" name="Rectangle 40">
            <a:extLst>
              <a:ext uri="{FF2B5EF4-FFF2-40B4-BE49-F238E27FC236}">
                <a16:creationId xmlns:a16="http://schemas.microsoft.com/office/drawing/2014/main" id="{1EF2D2CF-9505-4A23-89AF-107523670638}"/>
              </a:ext>
            </a:extLst>
          </p:cNvPr>
          <p:cNvSpPr/>
          <p:nvPr/>
        </p:nvSpPr>
        <p:spPr>
          <a:xfrm>
            <a:off x="3232344" y="1342109"/>
            <a:ext cx="5672484" cy="784830"/>
          </a:xfrm>
          <a:prstGeom prst="rect">
            <a:avLst/>
          </a:prstGeom>
        </p:spPr>
        <p:txBody>
          <a:bodyPr wrap="square">
            <a:spAutoFit/>
          </a:bodyPr>
          <a:lstStyle/>
          <a:p>
            <a:pPr algn="ctr"/>
            <a:r>
              <a:rPr lang="en-US" sz="1500" dirty="0"/>
              <a:t>All codding work was done in google </a:t>
            </a:r>
            <a:r>
              <a:rPr lang="en-US" sz="1500" dirty="0" err="1"/>
              <a:t>colab</a:t>
            </a:r>
            <a:r>
              <a:rPr lang="en-US" sz="1500" dirty="0"/>
              <a:t> </a:t>
            </a:r>
            <a:r>
              <a:rPr lang="en-US" sz="1500" dirty="0" err="1"/>
              <a:t>noteboosk</a:t>
            </a:r>
            <a:r>
              <a:rPr lang="en-US" sz="1500" dirty="0"/>
              <a:t>. Several different notebooks were used to organize different stages of the modeling. </a:t>
            </a:r>
          </a:p>
        </p:txBody>
      </p:sp>
      <p:pic>
        <p:nvPicPr>
          <p:cNvPr id="43" name="Picture 42">
            <a:extLst>
              <a:ext uri="{FF2B5EF4-FFF2-40B4-BE49-F238E27FC236}">
                <a16:creationId xmlns:a16="http://schemas.microsoft.com/office/drawing/2014/main" id="{89F256AB-3240-4FA9-8452-5B2E4B74EBAC}"/>
              </a:ext>
            </a:extLst>
          </p:cNvPr>
          <p:cNvPicPr>
            <a:picLocks noChangeAspect="1"/>
          </p:cNvPicPr>
          <p:nvPr/>
        </p:nvPicPr>
        <p:blipFill>
          <a:blip r:embed="rId6"/>
          <a:stretch>
            <a:fillRect/>
          </a:stretch>
        </p:blipFill>
        <p:spPr>
          <a:xfrm>
            <a:off x="10100562" y="5035456"/>
            <a:ext cx="1620848" cy="1069376"/>
          </a:xfrm>
          <a:prstGeom prst="rect">
            <a:avLst/>
          </a:prstGeom>
        </p:spPr>
      </p:pic>
      <p:sp>
        <p:nvSpPr>
          <p:cNvPr id="44" name="Arrow: Right 43">
            <a:extLst>
              <a:ext uri="{FF2B5EF4-FFF2-40B4-BE49-F238E27FC236}">
                <a16:creationId xmlns:a16="http://schemas.microsoft.com/office/drawing/2014/main" id="{92A414D6-D460-421B-8FE1-E7CCF53082B0}"/>
              </a:ext>
            </a:extLst>
          </p:cNvPr>
          <p:cNvSpPr/>
          <p:nvPr/>
        </p:nvSpPr>
        <p:spPr>
          <a:xfrm>
            <a:off x="9429044" y="4241897"/>
            <a:ext cx="669303" cy="287539"/>
          </a:xfrm>
          <a:prstGeom prst="rightArrow">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CF5B67A-3EE7-4ED3-A039-2B1E8CC1BA97}"/>
              </a:ext>
            </a:extLst>
          </p:cNvPr>
          <p:cNvGrpSpPr/>
          <p:nvPr/>
        </p:nvGrpSpPr>
        <p:grpSpPr>
          <a:xfrm>
            <a:off x="7908700" y="2179416"/>
            <a:ext cx="1452385" cy="1107384"/>
            <a:chOff x="1605732" y="4096735"/>
            <a:chExt cx="1864787" cy="1443176"/>
          </a:xfrm>
        </p:grpSpPr>
        <p:pic>
          <p:nvPicPr>
            <p:cNvPr id="46" name="Picture 2" descr="Python Programming with Google Colab - javatpoint">
              <a:extLst>
                <a:ext uri="{FF2B5EF4-FFF2-40B4-BE49-F238E27FC236}">
                  <a16:creationId xmlns:a16="http://schemas.microsoft.com/office/drawing/2014/main" id="{CC8CC669-A627-4A31-890F-F11D739A6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614" y="4096735"/>
              <a:ext cx="1383009" cy="138301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C7263CDC-C049-44DA-999F-D789B4335EDD}"/>
                </a:ext>
              </a:extLst>
            </p:cNvPr>
            <p:cNvSpPr/>
            <p:nvPr/>
          </p:nvSpPr>
          <p:spPr>
            <a:xfrm>
              <a:off x="1605732" y="5178918"/>
              <a:ext cx="1864787" cy="360993"/>
            </a:xfrm>
            <a:prstGeom prst="rect">
              <a:avLst/>
            </a:prstGeom>
          </p:spPr>
          <p:txBody>
            <a:bodyPr wrap="none">
              <a:spAutoFit/>
            </a:bodyPr>
            <a:lstStyle/>
            <a:p>
              <a:pPr algn="ctr"/>
              <a:r>
                <a:rPr lang="en-US" sz="1200" dirty="0"/>
                <a:t>Results Visualization</a:t>
              </a:r>
            </a:p>
          </p:txBody>
        </p:sp>
      </p:grpSp>
      <p:pic>
        <p:nvPicPr>
          <p:cNvPr id="16386" name="Picture 2">
            <a:extLst>
              <a:ext uri="{FF2B5EF4-FFF2-40B4-BE49-F238E27FC236}">
                <a16:creationId xmlns:a16="http://schemas.microsoft.com/office/drawing/2014/main" id="{FB87B959-EC62-4993-A539-D0151B19E6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3382" y="5511993"/>
            <a:ext cx="1254845" cy="82705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A picture containing text&#10;&#10;Description automatically generated">
            <a:extLst>
              <a:ext uri="{FF2B5EF4-FFF2-40B4-BE49-F238E27FC236}">
                <a16:creationId xmlns:a16="http://schemas.microsoft.com/office/drawing/2014/main" id="{BB148AA2-731F-4155-A088-D10A86360E98}"/>
              </a:ext>
            </a:extLst>
          </p:cNvPr>
          <p:cNvPicPr>
            <a:picLocks noChangeAspect="1"/>
          </p:cNvPicPr>
          <p:nvPr/>
        </p:nvPicPr>
        <p:blipFill>
          <a:blip r:embed="rId8"/>
          <a:stretch>
            <a:fillRect/>
          </a:stretch>
        </p:blipFill>
        <p:spPr>
          <a:xfrm>
            <a:off x="9548695" y="2435083"/>
            <a:ext cx="1391484" cy="724064"/>
          </a:xfrm>
          <a:prstGeom prst="rect">
            <a:avLst/>
          </a:prstGeom>
        </p:spPr>
      </p:pic>
    </p:spTree>
    <p:extLst>
      <p:ext uri="{BB962C8B-B14F-4D97-AF65-F5344CB8AC3E}">
        <p14:creationId xmlns:p14="http://schemas.microsoft.com/office/powerpoint/2010/main" val="124734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normAutofit/>
          </a:bodyPr>
          <a:lstStyle/>
          <a:p>
            <a:pPr>
              <a:lnSpc>
                <a:spcPct val="120000"/>
              </a:lnSpc>
            </a:pPr>
            <a:r>
              <a:rPr lang="en-US" dirty="0"/>
              <a:t>Changes from Project Proposal </a:t>
            </a:r>
            <a:endParaRPr lang="en-US" sz="2600" kern="2000" baseline="6000" dirty="0"/>
          </a:p>
          <a:p>
            <a:pPr marL="457200" lvl="1" indent="0">
              <a:lnSpc>
                <a:spcPct val="120000"/>
              </a:lnSpc>
              <a:buNone/>
            </a:pPr>
            <a:r>
              <a:rPr lang="en-US" sz="2600" kern="2700" baseline="6000" dirty="0"/>
              <a:t>The initial proposal focused on building a model that will assign a sentimental “grade” to a tweet based on the content of the text and previous tweets in the conversation chain. The initial goal was too broad and sentimental analysis models were not clearly defined. </a:t>
            </a:r>
          </a:p>
          <a:p>
            <a:pPr marL="457200" lvl="1" indent="0">
              <a:lnSpc>
                <a:spcPct val="120000"/>
              </a:lnSpc>
              <a:buNone/>
            </a:pPr>
            <a:endParaRPr lang="en-US" sz="2600" kern="2700" baseline="6000" dirty="0"/>
          </a:p>
          <a:p>
            <a:pPr marL="457200" lvl="1" indent="0">
              <a:lnSpc>
                <a:spcPct val="120000"/>
              </a:lnSpc>
              <a:buNone/>
            </a:pPr>
            <a:r>
              <a:rPr lang="en-US" sz="2600" kern="2700" baseline="6000" dirty="0"/>
              <a:t>The final approach was to focus on developing and understanding the model that will classify each tweet with a sentiment label. Specifically, the worked focused on exploring convolutional neural nets (CNN) with different configuration and evaluated their performance. </a:t>
            </a:r>
          </a:p>
          <a:p>
            <a:pPr marL="457200" lvl="1" indent="0">
              <a:lnSpc>
                <a:spcPct val="120000"/>
              </a:lnSpc>
              <a:buNone/>
            </a:pPr>
            <a:endParaRPr lang="en-US" sz="2600" kern="2700" baseline="6000" dirty="0"/>
          </a:p>
          <a:p>
            <a:pPr marL="457200" lvl="1" indent="0">
              <a:lnSpc>
                <a:spcPct val="120000"/>
              </a:lnSpc>
              <a:buNone/>
            </a:pPr>
            <a:r>
              <a:rPr lang="en-US" sz="2600" kern="2700" baseline="6000" dirty="0"/>
              <a:t>Additionally, staying with the initial proposal, the sentimental classification was applied to the tweeter data. Relational graph with an emotional context were  generated to visualize results.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Introduction </a:t>
            </a:r>
          </a:p>
        </p:txBody>
      </p:sp>
    </p:spTree>
    <p:extLst>
      <p:ext uri="{BB962C8B-B14F-4D97-AF65-F5344CB8AC3E}">
        <p14:creationId xmlns:p14="http://schemas.microsoft.com/office/powerpoint/2010/main" val="336886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normAutofit fontScale="85000" lnSpcReduction="20000"/>
          </a:bodyPr>
          <a:lstStyle/>
          <a:p>
            <a:pPr>
              <a:lnSpc>
                <a:spcPct val="120000"/>
              </a:lnSpc>
            </a:pPr>
            <a:r>
              <a:rPr lang="en-US" dirty="0"/>
              <a:t>Ethics </a:t>
            </a:r>
            <a:endParaRPr lang="en-US" sz="2600" kern="2000" baseline="6000" dirty="0"/>
          </a:p>
          <a:p>
            <a:pPr marL="457200" lvl="1" indent="0">
              <a:lnSpc>
                <a:spcPct val="120000"/>
              </a:lnSpc>
              <a:buNone/>
            </a:pPr>
            <a:r>
              <a:rPr lang="en-US" sz="2600" kern="2700" baseline="6000" dirty="0"/>
              <a:t>Much focus went into building a solid ethics base on ethics in machine learning and AI. The focused was driven by instructors, project requirements, and student impetus on discussion boards. The ethics review will be covered in detailed in the ethics presentation, however, here are a few bullet points that were considered throughout ML model design and testing. </a:t>
            </a:r>
          </a:p>
          <a:p>
            <a:pPr marL="457200" lvl="1" indent="0">
              <a:lnSpc>
                <a:spcPct val="120000"/>
              </a:lnSpc>
              <a:buNone/>
            </a:pPr>
            <a:endParaRPr lang="en-US" sz="2600" kern="2700" baseline="6000" dirty="0"/>
          </a:p>
          <a:p>
            <a:pPr marL="971550" lvl="1" indent="-514350">
              <a:lnSpc>
                <a:spcPct val="120000"/>
              </a:lnSpc>
              <a:buSzPct val="70000"/>
              <a:buFont typeface="+mj-lt"/>
              <a:buAutoNum type="arabicPeriod"/>
            </a:pPr>
            <a:r>
              <a:rPr lang="en-US" sz="2600" kern="2700" baseline="6000" dirty="0"/>
              <a:t>Stakeholders: </a:t>
            </a:r>
          </a:p>
          <a:p>
            <a:pPr marL="1428750" lvl="2" indent="-514350">
              <a:lnSpc>
                <a:spcPct val="120000"/>
              </a:lnSpc>
              <a:buSzPct val="70000"/>
            </a:pPr>
            <a:r>
              <a:rPr lang="en-US" sz="2200" kern="2700" baseline="6000" dirty="0"/>
              <a:t>Twitter (standing in for all twitter users and the company)</a:t>
            </a:r>
          </a:p>
          <a:p>
            <a:pPr marL="1428750" lvl="2" indent="-514350">
              <a:lnSpc>
                <a:spcPct val="120000"/>
              </a:lnSpc>
              <a:buSzPct val="70000"/>
            </a:pPr>
            <a:r>
              <a:rPr lang="en-US" sz="2200" kern="2700" baseline="6000" dirty="0"/>
              <a:t>Student developing the model</a:t>
            </a:r>
          </a:p>
          <a:p>
            <a:pPr marL="1428750" lvl="2" indent="-514350">
              <a:lnSpc>
                <a:spcPct val="120000"/>
              </a:lnSpc>
              <a:buSzPct val="70000"/>
            </a:pPr>
            <a:r>
              <a:rPr lang="en-US" sz="2200" kern="2700" baseline="6000" dirty="0"/>
              <a:t>Piper Gradient Instructors </a:t>
            </a:r>
          </a:p>
          <a:p>
            <a:pPr marL="1428750" lvl="2" indent="-514350">
              <a:lnSpc>
                <a:spcPct val="120000"/>
              </a:lnSpc>
              <a:buSzPct val="70000"/>
            </a:pPr>
            <a:r>
              <a:rPr lang="en-US" sz="2200" kern="2700" baseline="6000" dirty="0"/>
              <a:t>Piper Gradient Project </a:t>
            </a:r>
          </a:p>
          <a:p>
            <a:pPr marL="1428750" lvl="2" indent="-514350">
              <a:lnSpc>
                <a:spcPct val="120000"/>
              </a:lnSpc>
              <a:buSzPct val="70000"/>
              <a:buFont typeface="+mj-lt"/>
              <a:buAutoNum type="arabicPeriod"/>
            </a:pPr>
            <a:endParaRPr lang="en-US" sz="2200" kern="2700" baseline="6000" dirty="0"/>
          </a:p>
          <a:p>
            <a:pPr marL="971550" lvl="1" indent="-514350">
              <a:lnSpc>
                <a:spcPct val="120000"/>
              </a:lnSpc>
              <a:buSzPct val="70000"/>
              <a:buFont typeface="+mj-lt"/>
              <a:buAutoNum type="arabicPeriod"/>
            </a:pPr>
            <a:r>
              <a:rPr lang="en-US" sz="2600" kern="2700" baseline="6000" dirty="0"/>
              <a:t>Data was collected from traceable sources such as Kaggle and Twitter Model </a:t>
            </a:r>
          </a:p>
          <a:p>
            <a:pPr marL="971550" lvl="1" indent="-514350">
              <a:lnSpc>
                <a:spcPct val="120000"/>
              </a:lnSpc>
              <a:buSzPct val="70000"/>
              <a:buFont typeface="+mj-lt"/>
              <a:buAutoNum type="arabicPeriod"/>
            </a:pPr>
            <a:r>
              <a:rPr lang="en-US" sz="2600" kern="2700" baseline="6000" dirty="0"/>
              <a:t>Model performance was reviewed in detail with common metrics and evaluation techniques </a:t>
            </a:r>
          </a:p>
          <a:p>
            <a:pPr marL="971550" lvl="1" indent="-514350">
              <a:lnSpc>
                <a:spcPct val="120000"/>
              </a:lnSpc>
              <a:buSzPct val="70000"/>
              <a:buFont typeface="+mj-lt"/>
              <a:buAutoNum type="arabicPeriod"/>
            </a:pPr>
            <a:r>
              <a:rPr lang="en-US" sz="2600" kern="2700" baseline="6000" dirty="0"/>
              <a:t>From data collection to model testing, effort was put into making the processing as transparent as possible  </a:t>
            </a:r>
          </a:p>
          <a:p>
            <a:pPr marL="971550" lvl="1" indent="-514350">
              <a:lnSpc>
                <a:spcPct val="120000"/>
              </a:lnSpc>
              <a:buSzPct val="70000"/>
              <a:buFont typeface="+mj-lt"/>
              <a:buAutoNum type="arabicPeriod"/>
            </a:pPr>
            <a:r>
              <a:rPr lang="en-US" sz="2600" kern="2700" baseline="6000" dirty="0"/>
              <a:t>Results are compared to benchmark cases for performance explicability </a:t>
            </a:r>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Introduction </a:t>
            </a:r>
          </a:p>
        </p:txBody>
      </p:sp>
    </p:spTree>
    <p:extLst>
      <p:ext uri="{BB962C8B-B14F-4D97-AF65-F5344CB8AC3E}">
        <p14:creationId xmlns:p14="http://schemas.microsoft.com/office/powerpoint/2010/main" val="1678777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normAutofit fontScale="62500" lnSpcReduction="20000"/>
          </a:bodyPr>
          <a:lstStyle/>
          <a:p>
            <a:pPr marL="0" indent="0">
              <a:buNone/>
            </a:pPr>
            <a:r>
              <a:rPr lang="en-US" b="1" dirty="0"/>
              <a:t>Twitter</a:t>
            </a:r>
          </a:p>
          <a:p>
            <a:pPr lvl="1"/>
            <a:r>
              <a:rPr lang="en-US" dirty="0"/>
              <a:t>The data was collected using the twitter API by the Piper team and it was filtered around the topic of American Jobs or the Infrastructure Bill</a:t>
            </a:r>
            <a:r>
              <a:rPr lang="en-US" kern="2000" baseline="6000" dirty="0"/>
              <a:t>.</a:t>
            </a:r>
          </a:p>
          <a:p>
            <a:pPr lvl="1"/>
            <a:endParaRPr lang="en-US" dirty="0"/>
          </a:p>
          <a:p>
            <a:pPr lvl="1"/>
            <a:r>
              <a:rPr lang="en-US" dirty="0"/>
              <a:t>3 datasets are available for this project </a:t>
            </a:r>
          </a:p>
          <a:p>
            <a:pPr lvl="2">
              <a:buFont typeface="Courier New" panose="02070309020205020404" pitchFamily="49" charset="0"/>
              <a:buChar char="o"/>
            </a:pPr>
            <a:r>
              <a:rPr lang="en-US" dirty="0"/>
              <a:t>Small – 47 k rows, used for developing and testing </a:t>
            </a:r>
          </a:p>
          <a:p>
            <a:pPr lvl="2">
              <a:buFont typeface="Courier New" panose="02070309020205020404" pitchFamily="49" charset="0"/>
              <a:buChar char="o"/>
            </a:pPr>
            <a:r>
              <a:rPr lang="en-US" dirty="0"/>
              <a:t>Medium – 923 k  rows, used to test and validate algorithms </a:t>
            </a:r>
          </a:p>
          <a:p>
            <a:pPr lvl="2">
              <a:buFont typeface="Courier New" panose="02070309020205020404" pitchFamily="49" charset="0"/>
              <a:buChar char="o"/>
            </a:pPr>
            <a:r>
              <a:rPr lang="en-US" dirty="0"/>
              <a:t>Large – 93 million rows, used to perform final analysis  </a:t>
            </a:r>
          </a:p>
          <a:p>
            <a:pPr marL="685800" lvl="2" indent="0">
              <a:buNone/>
            </a:pPr>
            <a:endParaRPr lang="en-US" dirty="0"/>
          </a:p>
          <a:p>
            <a:pPr marL="0" indent="0">
              <a:buNone/>
            </a:pPr>
            <a:r>
              <a:rPr lang="en-US" b="1" dirty="0"/>
              <a:t>Kaggle Datasets with Emotional Labels: </a:t>
            </a:r>
          </a:p>
          <a:p>
            <a:pPr marL="971550" lvl="1" indent="-514350">
              <a:buFont typeface="+mj-lt"/>
              <a:buAutoNum type="arabicPeriod"/>
            </a:pPr>
            <a:r>
              <a:rPr lang="en-US" dirty="0"/>
              <a:t>Text with Emotional Categories: </a:t>
            </a:r>
          </a:p>
          <a:p>
            <a:pPr marL="1257300" lvl="2" indent="-342900"/>
            <a:r>
              <a:rPr lang="en-US" i="1" dirty="0"/>
              <a:t>Kaggle name: </a:t>
            </a:r>
            <a:r>
              <a:rPr lang="en-US" dirty="0"/>
              <a:t>Emotions dataset for NLP</a:t>
            </a:r>
          </a:p>
          <a:p>
            <a:pPr marL="1257300" lvl="2" indent="-342900"/>
            <a:r>
              <a:rPr lang="en-US" i="1" dirty="0"/>
              <a:t>Kaggle usability score: </a:t>
            </a:r>
            <a:r>
              <a:rPr lang="en-US" dirty="0"/>
              <a:t>10</a:t>
            </a:r>
          </a:p>
          <a:p>
            <a:pPr marL="971550" lvl="1" indent="-514350">
              <a:buFont typeface="+mj-lt"/>
              <a:buAutoNum type="arabicPeriod"/>
            </a:pPr>
            <a:r>
              <a:rPr lang="en-US" dirty="0"/>
              <a:t>Vocabulary with Emotional Categories – Kaggle usability score of 8.2</a:t>
            </a:r>
          </a:p>
          <a:p>
            <a:pPr marL="1257300" lvl="2" indent="-342900"/>
            <a:r>
              <a:rPr lang="en-US" i="1" dirty="0"/>
              <a:t>Kaggle name</a:t>
            </a:r>
            <a:r>
              <a:rPr lang="en-US" dirty="0"/>
              <a:t>: Emotions Sensor Data Set</a:t>
            </a:r>
          </a:p>
          <a:p>
            <a:pPr marL="1257300" lvl="2" indent="-342900"/>
            <a:r>
              <a:rPr lang="en-US" i="1" dirty="0"/>
              <a:t>Kaggle usability score</a:t>
            </a:r>
            <a:r>
              <a:rPr lang="en-US" dirty="0"/>
              <a:t>: 8.2</a:t>
            </a:r>
          </a:p>
          <a:p>
            <a:pPr marL="457200" lvl="1" indent="0">
              <a:buNone/>
            </a:pPr>
            <a:r>
              <a:rPr lang="en-US" dirty="0"/>
              <a:t>Both Kaggle datasets have additional documentation for data generation, traceability and lifecycle.</a:t>
            </a:r>
          </a:p>
          <a:p>
            <a:pPr marL="457200" lvl="1" indent="0">
              <a:buNone/>
            </a:pPr>
            <a:r>
              <a:rPr lang="en-US" dirty="0"/>
              <a:t>The datasets were used to train CNN models to classify tweets with emotional labels  </a:t>
            </a:r>
          </a:p>
          <a:p>
            <a:pPr marL="0" indent="0">
              <a:buNone/>
            </a:pPr>
            <a:endParaRPr lang="en-US" b="1" dirty="0"/>
          </a:p>
          <a:p>
            <a:pPr marL="0" indent="0">
              <a:buNone/>
            </a:pPr>
            <a:endParaRPr lang="en-US" dirty="0"/>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Data</a:t>
            </a:r>
          </a:p>
        </p:txBody>
      </p:sp>
    </p:spTree>
    <p:extLst>
      <p:ext uri="{BB962C8B-B14F-4D97-AF65-F5344CB8AC3E}">
        <p14:creationId xmlns:p14="http://schemas.microsoft.com/office/powerpoint/2010/main" val="419597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4921231-F76F-9C4D-85F8-96525AB6710F}"/>
              </a:ext>
            </a:extLst>
          </p:cNvPr>
          <p:cNvSpPr>
            <a:spLocks noGrp="1"/>
          </p:cNvSpPr>
          <p:nvPr>
            <p:ph idx="1"/>
          </p:nvPr>
        </p:nvSpPr>
        <p:spPr/>
        <p:txBody>
          <a:bodyPr>
            <a:normAutofit/>
          </a:bodyPr>
          <a:lstStyle/>
          <a:p>
            <a:pPr marL="0" indent="0">
              <a:buNone/>
            </a:pPr>
            <a:r>
              <a:rPr lang="en-US" b="1" dirty="0"/>
              <a:t>Twitter Data Sample</a:t>
            </a:r>
            <a:endParaRPr lang="en-US" sz="1300" dirty="0"/>
          </a:p>
        </p:txBody>
      </p:sp>
      <p:sp>
        <p:nvSpPr>
          <p:cNvPr id="5" name="Title 4">
            <a:extLst>
              <a:ext uri="{FF2B5EF4-FFF2-40B4-BE49-F238E27FC236}">
                <a16:creationId xmlns:a16="http://schemas.microsoft.com/office/drawing/2014/main" id="{B95DAEA5-6545-964C-9D5B-E32F4428480C}"/>
              </a:ext>
            </a:extLst>
          </p:cNvPr>
          <p:cNvSpPr>
            <a:spLocks noGrp="1"/>
          </p:cNvSpPr>
          <p:nvPr>
            <p:ph type="title"/>
          </p:nvPr>
        </p:nvSpPr>
        <p:spPr/>
        <p:txBody>
          <a:bodyPr>
            <a:normAutofit/>
          </a:bodyPr>
          <a:lstStyle/>
          <a:p>
            <a:r>
              <a:rPr lang="en-US" dirty="0"/>
              <a:t>Data</a:t>
            </a:r>
          </a:p>
        </p:txBody>
      </p:sp>
      <p:pic>
        <p:nvPicPr>
          <p:cNvPr id="4" name="Picture 3">
            <a:extLst>
              <a:ext uri="{FF2B5EF4-FFF2-40B4-BE49-F238E27FC236}">
                <a16:creationId xmlns:a16="http://schemas.microsoft.com/office/drawing/2014/main" id="{D63F8B4E-9DE4-4FF0-A84C-F9A01D2C69DE}"/>
              </a:ext>
            </a:extLst>
          </p:cNvPr>
          <p:cNvPicPr>
            <a:picLocks noChangeAspect="1"/>
          </p:cNvPicPr>
          <p:nvPr/>
        </p:nvPicPr>
        <p:blipFill>
          <a:blip r:embed="rId2"/>
          <a:stretch>
            <a:fillRect/>
          </a:stretch>
        </p:blipFill>
        <p:spPr>
          <a:xfrm>
            <a:off x="381000" y="2073898"/>
            <a:ext cx="11176691" cy="3459635"/>
          </a:xfrm>
          <a:prstGeom prst="rect">
            <a:avLst/>
          </a:prstGeom>
        </p:spPr>
      </p:pic>
      <p:sp>
        <p:nvSpPr>
          <p:cNvPr id="2" name="Rectangle 1">
            <a:extLst>
              <a:ext uri="{FF2B5EF4-FFF2-40B4-BE49-F238E27FC236}">
                <a16:creationId xmlns:a16="http://schemas.microsoft.com/office/drawing/2014/main" id="{63F93405-90AC-40C9-82AE-9BB025FBF03F}"/>
              </a:ext>
            </a:extLst>
          </p:cNvPr>
          <p:cNvSpPr/>
          <p:nvPr/>
        </p:nvSpPr>
        <p:spPr>
          <a:xfrm>
            <a:off x="615885" y="5707032"/>
            <a:ext cx="10432330" cy="707886"/>
          </a:xfrm>
          <a:prstGeom prst="rect">
            <a:avLst/>
          </a:prstGeom>
        </p:spPr>
        <p:txBody>
          <a:bodyPr wrap="square">
            <a:spAutoFit/>
          </a:bodyPr>
          <a:lstStyle/>
          <a:p>
            <a:r>
              <a:rPr lang="en-US" sz="1000" b="1" dirty="0"/>
              <a:t>Features  </a:t>
            </a:r>
          </a:p>
          <a:p>
            <a:pPr marL="228600" lvl="1" indent="0">
              <a:buNone/>
            </a:pPr>
            <a:r>
              <a:rPr lang="en-US" sz="1000" dirty="0"/>
              <a:t>The data include twitter ids, user ids, response to twitter ids, actual text of the twitter, user profile descriptions and more. </a:t>
            </a:r>
          </a:p>
          <a:p>
            <a:pPr marL="228600" lvl="1" indent="0">
              <a:buNone/>
            </a:pPr>
            <a:r>
              <a:rPr lang="en-US" sz="1000" dirty="0"/>
              <a:t>Full list of columns: </a:t>
            </a:r>
            <a:r>
              <a:rPr lang="en-US" sz="1000" dirty="0" err="1"/>
              <a:t>created_at</a:t>
            </a:r>
            <a:r>
              <a:rPr lang="en-US" sz="1000" dirty="0"/>
              <a:t>', 'id', '</a:t>
            </a:r>
            <a:r>
              <a:rPr lang="en-US" sz="1000" dirty="0" err="1"/>
              <a:t>reply_to_id</a:t>
            </a:r>
            <a:r>
              <a:rPr lang="en-US" sz="1000" dirty="0"/>
              <a:t>', '</a:t>
            </a:r>
            <a:r>
              <a:rPr lang="en-US" sz="1000" dirty="0" err="1"/>
              <a:t>screen_name</a:t>
            </a:r>
            <a:r>
              <a:rPr lang="en-US" sz="1000" dirty="0"/>
              <a:t>', 'coordinates', 'place', '</a:t>
            </a:r>
            <a:r>
              <a:rPr lang="en-US" sz="1000" dirty="0" err="1"/>
              <a:t>retweet_count</a:t>
            </a:r>
            <a:r>
              <a:rPr lang="en-US" sz="1000" dirty="0"/>
              <a:t>', '</a:t>
            </a:r>
            <a:r>
              <a:rPr lang="en-US" sz="1000" dirty="0" err="1"/>
              <a:t>favorite_count</a:t>
            </a:r>
            <a:r>
              <a:rPr lang="en-US" sz="1000" dirty="0"/>
              <a:t>', '</a:t>
            </a:r>
            <a:r>
              <a:rPr lang="en-US" sz="1000" dirty="0" err="1"/>
              <a:t>lang</a:t>
            </a:r>
            <a:r>
              <a:rPr lang="en-US" sz="1000" dirty="0"/>
              <a:t>', 'source', '</a:t>
            </a:r>
            <a:r>
              <a:rPr lang="en-US" sz="1000" dirty="0" err="1"/>
              <a:t>is_quote_status</a:t>
            </a:r>
            <a:r>
              <a:rPr lang="en-US" sz="1000" dirty="0"/>
              <a:t>', '</a:t>
            </a:r>
            <a:r>
              <a:rPr lang="en-US" sz="1000" dirty="0" err="1"/>
              <a:t>user_id</a:t>
            </a:r>
            <a:r>
              <a:rPr lang="en-US" sz="1000" dirty="0"/>
              <a:t>', '</a:t>
            </a:r>
            <a:r>
              <a:rPr lang="en-US" sz="1000" dirty="0" err="1"/>
              <a:t>user_loc</a:t>
            </a:r>
            <a:r>
              <a:rPr lang="en-US" sz="1000" dirty="0"/>
              <a:t>', '</a:t>
            </a:r>
            <a:r>
              <a:rPr lang="en-US" sz="1000" dirty="0" err="1"/>
              <a:t>user_description</a:t>
            </a:r>
            <a:r>
              <a:rPr lang="en-US" sz="1000" dirty="0"/>
              <a:t>', 'verified', '</a:t>
            </a:r>
            <a:r>
              <a:rPr lang="en-US" sz="1000" dirty="0" err="1"/>
              <a:t>followers_count</a:t>
            </a:r>
            <a:r>
              <a:rPr lang="en-US" sz="1000" dirty="0"/>
              <a:t>', '</a:t>
            </a:r>
            <a:r>
              <a:rPr lang="en-US" sz="1000" dirty="0" err="1"/>
              <a:t>friends_count</a:t>
            </a:r>
            <a:r>
              <a:rPr lang="en-US" sz="1000" dirty="0"/>
              <a:t>', '</a:t>
            </a:r>
            <a:r>
              <a:rPr lang="en-US" sz="1000" dirty="0" err="1"/>
              <a:t>favourites_count</a:t>
            </a:r>
            <a:r>
              <a:rPr lang="en-US" sz="1000" dirty="0"/>
              <a:t>', '</a:t>
            </a:r>
            <a:r>
              <a:rPr lang="en-US" sz="1000" dirty="0" err="1"/>
              <a:t>statuses_count</a:t>
            </a:r>
            <a:r>
              <a:rPr lang="en-US" sz="1000" dirty="0"/>
              <a:t>', '</a:t>
            </a:r>
            <a:r>
              <a:rPr lang="en-US" sz="1000" dirty="0" err="1"/>
              <a:t>listed_count</a:t>
            </a:r>
            <a:r>
              <a:rPr lang="en-US" sz="1000" dirty="0"/>
              <a:t>', '</a:t>
            </a:r>
            <a:r>
              <a:rPr lang="en-US" sz="1000" dirty="0" err="1"/>
              <a:t>user_created_at</a:t>
            </a:r>
            <a:r>
              <a:rPr lang="en-US" sz="1000" dirty="0"/>
              <a:t>', 'text'</a:t>
            </a:r>
          </a:p>
        </p:txBody>
      </p:sp>
    </p:spTree>
    <p:extLst>
      <p:ext uri="{BB962C8B-B14F-4D97-AF65-F5344CB8AC3E}">
        <p14:creationId xmlns:p14="http://schemas.microsoft.com/office/powerpoint/2010/main" val="202517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96CB8A-0605-477D-84D6-D83FAEC8640C}"/>
              </a:ext>
            </a:extLst>
          </p:cNvPr>
          <p:cNvSpPr>
            <a:spLocks noGrp="1"/>
          </p:cNvSpPr>
          <p:nvPr>
            <p:ph idx="1"/>
          </p:nvPr>
        </p:nvSpPr>
        <p:spPr/>
        <p:txBody>
          <a:bodyPr/>
          <a:lstStyle/>
          <a:p>
            <a:pPr marL="0" indent="0">
              <a:buNone/>
            </a:pPr>
            <a:r>
              <a:rPr lang="en-US" b="1" dirty="0"/>
              <a:t>Text with Emotional Categories </a:t>
            </a:r>
          </a:p>
          <a:p>
            <a:pPr marL="0" indent="0">
              <a:buNone/>
            </a:pPr>
            <a:endParaRPr lang="en-US" dirty="0"/>
          </a:p>
        </p:txBody>
      </p:sp>
      <p:sp>
        <p:nvSpPr>
          <p:cNvPr id="3" name="Title 2">
            <a:extLst>
              <a:ext uri="{FF2B5EF4-FFF2-40B4-BE49-F238E27FC236}">
                <a16:creationId xmlns:a16="http://schemas.microsoft.com/office/drawing/2014/main" id="{07573775-ED78-4A38-8DF8-AC2CB2008CB3}"/>
              </a:ext>
            </a:extLst>
          </p:cNvPr>
          <p:cNvSpPr>
            <a:spLocks noGrp="1"/>
          </p:cNvSpPr>
          <p:nvPr>
            <p:ph type="title"/>
          </p:nvPr>
        </p:nvSpPr>
        <p:spPr/>
        <p:txBody>
          <a:bodyPr/>
          <a:lstStyle/>
          <a:p>
            <a:r>
              <a:rPr lang="en-US" dirty="0"/>
              <a:t>Data </a:t>
            </a:r>
          </a:p>
        </p:txBody>
      </p:sp>
      <p:pic>
        <p:nvPicPr>
          <p:cNvPr id="4" name="Picture 3">
            <a:extLst>
              <a:ext uri="{FF2B5EF4-FFF2-40B4-BE49-F238E27FC236}">
                <a16:creationId xmlns:a16="http://schemas.microsoft.com/office/drawing/2014/main" id="{9F4131AA-1527-436A-86CB-71F6582D0EF9}"/>
              </a:ext>
            </a:extLst>
          </p:cNvPr>
          <p:cNvPicPr>
            <a:picLocks noChangeAspect="1"/>
          </p:cNvPicPr>
          <p:nvPr/>
        </p:nvPicPr>
        <p:blipFill>
          <a:blip r:embed="rId2"/>
          <a:stretch>
            <a:fillRect/>
          </a:stretch>
        </p:blipFill>
        <p:spPr>
          <a:xfrm>
            <a:off x="341684" y="2127372"/>
            <a:ext cx="7425912" cy="3368455"/>
          </a:xfrm>
          <a:prstGeom prst="rect">
            <a:avLst/>
          </a:prstGeom>
        </p:spPr>
      </p:pic>
      <p:pic>
        <p:nvPicPr>
          <p:cNvPr id="7" name="Picture 6">
            <a:extLst>
              <a:ext uri="{FF2B5EF4-FFF2-40B4-BE49-F238E27FC236}">
                <a16:creationId xmlns:a16="http://schemas.microsoft.com/office/drawing/2014/main" id="{65E9C4DC-B437-47CA-9E23-B2C8FB5A6051}"/>
              </a:ext>
            </a:extLst>
          </p:cNvPr>
          <p:cNvPicPr>
            <a:picLocks noChangeAspect="1"/>
          </p:cNvPicPr>
          <p:nvPr/>
        </p:nvPicPr>
        <p:blipFill>
          <a:blip r:embed="rId3"/>
          <a:stretch>
            <a:fillRect/>
          </a:stretch>
        </p:blipFill>
        <p:spPr>
          <a:xfrm>
            <a:off x="7980174" y="2356702"/>
            <a:ext cx="4211826" cy="2805898"/>
          </a:xfrm>
          <a:prstGeom prst="rect">
            <a:avLst/>
          </a:prstGeom>
        </p:spPr>
      </p:pic>
      <p:sp>
        <p:nvSpPr>
          <p:cNvPr id="8" name="Rectangle 7">
            <a:extLst>
              <a:ext uri="{FF2B5EF4-FFF2-40B4-BE49-F238E27FC236}">
                <a16:creationId xmlns:a16="http://schemas.microsoft.com/office/drawing/2014/main" id="{269DB04A-3293-4CBD-99EA-8C7AE18ECC47}"/>
              </a:ext>
            </a:extLst>
          </p:cNvPr>
          <p:cNvSpPr/>
          <p:nvPr/>
        </p:nvSpPr>
        <p:spPr>
          <a:xfrm>
            <a:off x="291879" y="6119509"/>
            <a:ext cx="5187126" cy="276999"/>
          </a:xfrm>
          <a:prstGeom prst="rect">
            <a:avLst/>
          </a:prstGeom>
        </p:spPr>
        <p:txBody>
          <a:bodyPr wrap="none">
            <a:spAutoFit/>
          </a:bodyPr>
          <a:lstStyle/>
          <a:p>
            <a:r>
              <a:rPr lang="en-US" sz="1200" dirty="0"/>
              <a:t>https://</a:t>
            </a:r>
            <a:r>
              <a:rPr lang="en-US" sz="1200" dirty="0" err="1"/>
              <a:t>www.kaggle.com</a:t>
            </a:r>
            <a:r>
              <a:rPr lang="en-US" sz="1200" dirty="0"/>
              <a:t>/</a:t>
            </a:r>
            <a:r>
              <a:rPr lang="en-US" sz="1200" dirty="0" err="1"/>
              <a:t>praveengovi</a:t>
            </a:r>
            <a:r>
              <a:rPr lang="en-US" sz="1200" dirty="0"/>
              <a:t>/</a:t>
            </a:r>
            <a:r>
              <a:rPr lang="en-US" sz="1200" dirty="0" err="1"/>
              <a:t>emotions-dataset-for-nlp?select</a:t>
            </a:r>
            <a:r>
              <a:rPr lang="en-US" sz="1200" dirty="0"/>
              <a:t>=</a:t>
            </a:r>
            <a:r>
              <a:rPr lang="en-US" sz="1200" dirty="0" err="1"/>
              <a:t>train.txt</a:t>
            </a:r>
            <a:endParaRPr lang="en-US" sz="1200" dirty="0"/>
          </a:p>
        </p:txBody>
      </p:sp>
    </p:spTree>
    <p:extLst>
      <p:ext uri="{BB962C8B-B14F-4D97-AF65-F5344CB8AC3E}">
        <p14:creationId xmlns:p14="http://schemas.microsoft.com/office/powerpoint/2010/main" val="29446068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8026</TotalTime>
  <Words>1644</Words>
  <Application>Microsoft Office PowerPoint</Application>
  <PresentationFormat>Widescreen</PresentationFormat>
  <Paragraphs>225</Paragraphs>
  <Slides>31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31</vt:i4>
      </vt:variant>
    </vt:vector>
  </HeadingPairs>
  <TitlesOfParts>
    <vt:vector size="39" baseType="lpstr">
      <vt:lpstr>Calibri</vt:lpstr>
      <vt:lpstr>Roboto Condensed Light</vt:lpstr>
      <vt:lpstr>Courier New</vt:lpstr>
      <vt:lpstr>Arial</vt:lpstr>
      <vt:lpstr>Roboto</vt:lpstr>
      <vt:lpstr>Custom Design</vt:lpstr>
      <vt:lpstr>1_Custom Design</vt:lpstr>
      <vt:lpstr>2_Custom Design</vt:lpstr>
      <vt:lpstr>Final Project Report – Model Review</vt:lpstr>
      <vt:lpstr>Index</vt:lpstr>
      <vt:lpstr>Introduction </vt:lpstr>
      <vt:lpstr>Process</vt:lpstr>
      <vt:lpstr>Introduction </vt:lpstr>
      <vt:lpstr>Introduction </vt:lpstr>
      <vt:lpstr>Data</vt:lpstr>
      <vt:lpstr>Data</vt:lpstr>
      <vt:lpstr>Data </vt:lpstr>
      <vt:lpstr>Data </vt:lpstr>
      <vt:lpstr>Data </vt:lpstr>
      <vt:lpstr>Data </vt:lpstr>
      <vt:lpstr>Benchmark Analysis and Visualization </vt:lpstr>
      <vt:lpstr>Benchmark Analysis and Visualization </vt:lpstr>
      <vt:lpstr>Benchmark Analysis and Visualization </vt:lpstr>
      <vt:lpstr>Benchmark Analysis and Visualization </vt:lpstr>
      <vt:lpstr>Benchmark Analysis and Visualization </vt:lpstr>
      <vt:lpstr>Benchmark Analysis and Visualization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lpstr>Convolutional Neural Net (CNN)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Morozov, Dennis A</cp:lastModifiedBy>
  <cp:revision>93</cp:revision>
  <dcterms:created xsi:type="dcterms:W3CDTF">2016-03-09T16:46:53Z</dcterms:created>
  <dcterms:modified xsi:type="dcterms:W3CDTF">2021-07-19T03:17:20Z</dcterms:modified>
</cp:coreProperties>
</file>